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6"/>
  </p:handoutMasterIdLst>
  <p:sldIdLst>
    <p:sldId id="257" r:id="rId5"/>
    <p:sldId id="268" r:id="rId6"/>
    <p:sldId id="258" r:id="rId7"/>
    <p:sldId id="269" r:id="rId8"/>
    <p:sldId id="260" r:id="rId9"/>
    <p:sldId id="270" r:id="rId10"/>
    <p:sldId id="265" r:id="rId11"/>
    <p:sldId id="266" r:id="rId12"/>
    <p:sldId id="262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93DEA-AEC7-4A23-A737-4C4B8DAEEB7A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F8E0-1B42-4CE1-ABB5-581608E409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94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0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24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385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409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462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771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543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55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4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2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71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38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0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14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67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A36E9-2621-40B8-89EE-864CA8F8FCED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0E08EE-45C2-41C2-9AC9-410DB4B34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45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8073" y="1710850"/>
            <a:ext cx="10461663" cy="164630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9600" dirty="0">
                <a:solidFill>
                  <a:schemeClr val="tx1"/>
                </a:solidFill>
                <a:latin typeface="Comic Sans MS" panose="030F0702030302020204" pitchFamily="66" charset="0"/>
              </a:rPr>
              <a:t>Welcome to Starlings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669" y="3720919"/>
            <a:ext cx="7143568" cy="1096963"/>
          </a:xfrm>
        </p:spPr>
        <p:txBody>
          <a:bodyPr>
            <a:normAutofit fontScale="85000" lnSpcReduction="20000"/>
          </a:bodyPr>
          <a:lstStyle/>
          <a:p>
            <a:pPr marR="0" algn="ctr"/>
            <a:r>
              <a:rPr lang="en-GB" altLang="en-US" sz="4000" dirty="0">
                <a:solidFill>
                  <a:srgbClr val="595959"/>
                </a:solidFill>
                <a:latin typeface="Comic Sans MS" panose="030F0702030302020204" pitchFamily="66" charset="0"/>
              </a:rPr>
              <a:t>With Mrs Ching, Mrs Hayes </a:t>
            </a:r>
          </a:p>
          <a:p>
            <a:pPr marR="0" algn="ctr"/>
            <a:r>
              <a:rPr lang="en-GB" altLang="en-US" sz="4000" dirty="0">
                <a:solidFill>
                  <a:srgbClr val="595959"/>
                </a:solidFill>
                <a:latin typeface="Comic Sans MS" panose="030F0702030302020204" pitchFamily="66" charset="0"/>
              </a:rPr>
              <a:t>and Miss Gray</a:t>
            </a:r>
          </a:p>
        </p:txBody>
      </p:sp>
    </p:spTree>
    <p:extLst>
      <p:ext uri="{BB962C8B-B14F-4D97-AF65-F5344CB8AC3E}">
        <p14:creationId xmlns:p14="http://schemas.microsoft.com/office/powerpoint/2010/main" val="2320511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87001"/>
            <a:ext cx="6605751" cy="164630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8000" dirty="0">
                <a:solidFill>
                  <a:schemeClr val="tx1"/>
                </a:solidFill>
                <a:latin typeface="Comic Sans MS" panose="030F0702030302020204" pitchFamily="66" charset="0"/>
              </a:rPr>
              <a:t>Contact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238" y="1590675"/>
            <a:ext cx="9396412" cy="5267325"/>
          </a:xfrm>
        </p:spPr>
        <p:txBody>
          <a:bodyPr>
            <a:normAutofit/>
          </a:bodyPr>
          <a:lstStyle/>
          <a:p>
            <a:pPr marL="571500" marR="0" indent="-571500" algn="l"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Through the office – 01707 322589 or admin@stjohns561.herts.sch.uk</a:t>
            </a:r>
          </a:p>
          <a:p>
            <a:pPr marL="571500" marR="0" indent="-571500" algn="l"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A note via your child</a:t>
            </a:r>
          </a:p>
          <a:p>
            <a:pPr marL="571500" marR="0" indent="-571500" algn="l"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I will be available for meetings after school on Mondays, Thursdays and Fridays. </a:t>
            </a:r>
          </a:p>
        </p:txBody>
      </p:sp>
    </p:spTree>
    <p:extLst>
      <p:ext uri="{BB962C8B-B14F-4D97-AF65-F5344CB8AC3E}">
        <p14:creationId xmlns:p14="http://schemas.microsoft.com/office/powerpoint/2010/main" val="2079677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44109" y="1773911"/>
            <a:ext cx="6605751" cy="164630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8000" dirty="0">
                <a:solidFill>
                  <a:schemeClr val="tx1"/>
                </a:solidFill>
                <a:latin typeface="Comic Sans MS" panose="030F0702030302020204" pitchFamily="66" charset="0"/>
              </a:rPr>
              <a:t>Thank you for listening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7665" y="3846513"/>
            <a:ext cx="4338637" cy="2711450"/>
          </a:xfrm>
        </p:spPr>
        <p:txBody>
          <a:bodyPr>
            <a:normAutofit/>
          </a:bodyPr>
          <a:lstStyle/>
          <a:p>
            <a:pPr marL="571500" marR="0" indent="-571500" algn="l">
              <a:buFont typeface="Arial" panose="020B0604020202020204" pitchFamily="34" charset="0"/>
              <a:buChar char="•"/>
            </a:pPr>
            <a:r>
              <a:rPr lang="en-GB" altLang="en-US" sz="4000" dirty="0">
                <a:solidFill>
                  <a:srgbClr val="595959"/>
                </a:solidFill>
                <a:latin typeface="Comic Sans MS" panose="030F0702030302020204" pitchFamily="66" charset="0"/>
              </a:rPr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288372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4501" y="1402863"/>
            <a:ext cx="9774620" cy="5298119"/>
          </a:xfrm>
        </p:spPr>
        <p:txBody>
          <a:bodyPr>
            <a:norm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Mrs Ching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Mrs Boylan (Wednesdays)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Mrs Hayes</a:t>
            </a:r>
          </a:p>
          <a:p>
            <a:pPr algn="ctr"/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NTPreCursive" panose="03000400000000000000" pitchFamily="66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NTPreCursive" panose="03000400000000000000" pitchFamily="66" charset="0"/>
              </a:rPr>
              <a:t>Miss Gray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-86421"/>
            <a:ext cx="6605751" cy="1646302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NTPreCursive" panose="03000400000000000000" pitchFamily="66" charset="0"/>
              </a:rPr>
              <a:t>Starlings team</a:t>
            </a:r>
          </a:p>
        </p:txBody>
      </p:sp>
    </p:spTree>
    <p:extLst>
      <p:ext uri="{BB962C8B-B14F-4D97-AF65-F5344CB8AC3E}">
        <p14:creationId xmlns:p14="http://schemas.microsoft.com/office/powerpoint/2010/main" val="117118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-86421"/>
            <a:ext cx="6605751" cy="164630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8000" dirty="0">
                <a:solidFill>
                  <a:schemeClr val="tx1"/>
                </a:solidFill>
                <a:latin typeface="Comic Sans MS" panose="030F0702030302020204" pitchFamily="66" charset="0"/>
              </a:rPr>
              <a:t>Expectations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75" y="1560513"/>
            <a:ext cx="9774238" cy="5297487"/>
          </a:xfrm>
        </p:spPr>
        <p:txBody>
          <a:bodyPr>
            <a:noAutofit/>
          </a:bodyPr>
          <a:lstStyle/>
          <a:p>
            <a:pPr marL="571500" marR="0" indent="-5715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595959"/>
                </a:solidFill>
                <a:latin typeface="Comic Sans MS" panose="030F0702030302020204" pitchFamily="66" charset="0"/>
              </a:rPr>
              <a:t>Teamwork </a:t>
            </a:r>
            <a:r>
              <a:rPr lang="en-GB" altLang="en-US" sz="2800" dirty="0">
                <a:solidFill>
                  <a:srgbClr val="595959"/>
                </a:solidFill>
                <a:latin typeface="Comic Sans MS" panose="030F0702030302020204" pitchFamily="66" charset="0"/>
              </a:rPr>
              <a:t>– in talk partners, groups and various roles</a:t>
            </a:r>
          </a:p>
          <a:p>
            <a:pPr marL="571500" marR="0" indent="-5715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595959"/>
                </a:solidFill>
                <a:latin typeface="Comic Sans MS" panose="030F0702030302020204" pitchFamily="66" charset="0"/>
              </a:rPr>
              <a:t>Respect </a:t>
            </a:r>
            <a:r>
              <a:rPr lang="en-GB" altLang="en-US" sz="2800" dirty="0">
                <a:solidFill>
                  <a:srgbClr val="595959"/>
                </a:solidFill>
                <a:latin typeface="Comic Sans MS" panose="030F0702030302020204" pitchFamily="66" charset="0"/>
              </a:rPr>
              <a:t>– for others, equipment, themselves</a:t>
            </a:r>
          </a:p>
          <a:p>
            <a:pPr marL="571500" marR="0" indent="-5715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595959"/>
                </a:solidFill>
                <a:latin typeface="Comic Sans MS" panose="030F0702030302020204" pitchFamily="66" charset="0"/>
              </a:rPr>
              <a:t>Presentation</a:t>
            </a:r>
            <a:r>
              <a:rPr lang="en-GB" altLang="en-US" sz="2800" dirty="0">
                <a:solidFill>
                  <a:srgbClr val="595959"/>
                </a:solidFill>
                <a:latin typeface="Comic Sans MS" panose="030F0702030302020204" pitchFamily="66" charset="0"/>
              </a:rPr>
              <a:t> – to take pride in their work and learning</a:t>
            </a:r>
          </a:p>
          <a:p>
            <a:pPr marL="571500" marR="0" indent="-5715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595959"/>
                </a:solidFill>
                <a:latin typeface="Comic Sans MS" panose="030F0702030302020204" pitchFamily="66" charset="0"/>
              </a:rPr>
              <a:t>Handwriting</a:t>
            </a:r>
            <a:r>
              <a:rPr lang="en-GB" altLang="en-US" sz="2800" dirty="0">
                <a:solidFill>
                  <a:srgbClr val="595959"/>
                </a:solidFill>
                <a:latin typeface="Comic Sans MS" panose="030F0702030302020204" pitchFamily="66" charset="0"/>
              </a:rPr>
              <a:t> – neat, well formed </a:t>
            </a:r>
          </a:p>
          <a:p>
            <a:pPr marL="571500" marR="0" indent="-5715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595959"/>
                </a:solidFill>
                <a:latin typeface="Comic Sans MS" panose="030F0702030302020204" pitchFamily="66" charset="0"/>
              </a:rPr>
              <a:t>Attendance – </a:t>
            </a:r>
            <a:r>
              <a:rPr lang="en-GB" altLang="en-US" sz="2800" dirty="0">
                <a:solidFill>
                  <a:srgbClr val="595959"/>
                </a:solidFill>
                <a:latin typeface="Comic Sans MS" panose="030F0702030302020204" pitchFamily="66" charset="0"/>
              </a:rPr>
              <a:t>so important; by break time they feel better (sometimes sooner), impact on phonics, reading, writing stamina and technical ability, progression with Maths (building blocks), etc </a:t>
            </a:r>
          </a:p>
          <a:p>
            <a:pPr marL="571500" marR="0" indent="-5715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sz="2800" b="1" dirty="0">
                <a:solidFill>
                  <a:srgbClr val="595959"/>
                </a:solidFill>
                <a:latin typeface="Comic Sans MS" panose="030F0702030302020204" pitchFamily="66" charset="0"/>
              </a:rPr>
              <a:t>Growth </a:t>
            </a:r>
            <a:r>
              <a:rPr lang="en-GB" altLang="en-US" sz="2800" b="1" dirty="0" err="1">
                <a:solidFill>
                  <a:srgbClr val="595959"/>
                </a:solidFill>
                <a:latin typeface="Comic Sans MS" panose="030F0702030302020204" pitchFamily="66" charset="0"/>
              </a:rPr>
              <a:t>Mindset</a:t>
            </a:r>
            <a:r>
              <a:rPr lang="en-GB" altLang="en-US" sz="2800" b="1" dirty="0">
                <a:solidFill>
                  <a:srgbClr val="595959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800" dirty="0">
                <a:solidFill>
                  <a:srgbClr val="595959"/>
                </a:solidFill>
                <a:latin typeface="Comic Sans MS" panose="030F0702030302020204" pitchFamily="66" charset="0"/>
              </a:rPr>
              <a:t>– I can’t do it </a:t>
            </a:r>
            <a:r>
              <a:rPr lang="en-GB" altLang="en-US" sz="2800" u="sng" dirty="0">
                <a:solidFill>
                  <a:srgbClr val="595959"/>
                </a:solidFill>
                <a:latin typeface="Comic Sans MS" panose="030F0702030302020204" pitchFamily="66" charset="0"/>
              </a:rPr>
              <a:t>yet</a:t>
            </a:r>
            <a:r>
              <a:rPr lang="en-GB" altLang="en-US" sz="2800" dirty="0">
                <a:solidFill>
                  <a:srgbClr val="595959"/>
                </a:solidFill>
                <a:latin typeface="Comic Sans MS" panose="030F0702030302020204" pitchFamily="66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392929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028" y="1733303"/>
            <a:ext cx="9774620" cy="4872449"/>
          </a:xfrm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</a:rPr>
              <a:t>Responsibility for behaviour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</a:rPr>
              <a:t>Developing ability to regulate emotions and behaviour – who can help me.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</a:rPr>
              <a:t>How do we make amends and react better next time?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anose="030F0702030302020204" pitchFamily="66" charset="0"/>
              </a:rPr>
              <a:t>Please let us know if your child is concerned about a friendship, or feels they are being treated inappropriately by others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19352" y="87001"/>
            <a:ext cx="8292661" cy="1646302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Comic Sans MS" panose="030F0702030302020204" pitchFamily="66" charset="0"/>
              </a:rPr>
              <a:t>Friendships</a:t>
            </a:r>
          </a:p>
        </p:txBody>
      </p:sp>
    </p:spTree>
    <p:extLst>
      <p:ext uri="{BB962C8B-B14F-4D97-AF65-F5344CB8AC3E}">
        <p14:creationId xmlns:p14="http://schemas.microsoft.com/office/powerpoint/2010/main" val="160133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98038" y="126189"/>
            <a:ext cx="5631561" cy="164630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8000" dirty="0">
                <a:solidFill>
                  <a:schemeClr val="tx1"/>
                </a:solidFill>
                <a:latin typeface="Comic Sans MS" panose="030F0702030302020204" pitchFamily="66" charset="0"/>
              </a:rPr>
              <a:t>Routine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401" y="1812149"/>
            <a:ext cx="10361612" cy="4919662"/>
          </a:xfrm>
        </p:spPr>
        <p:txBody>
          <a:bodyPr>
            <a:normAutofit fontScale="92500" lnSpcReduction="10000"/>
          </a:bodyPr>
          <a:lstStyle/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8:40am start for morning activity; register at 8:50am for first lesson to start at 8:55am.</a:t>
            </a: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PE kits to be kept in school – We are changing for PE.</a:t>
            </a: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Home learning: Usually given out on a Friday – due to be completed by the following Friday. </a:t>
            </a: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Weekly spelling practice for weekly dictation and handwriting lesson </a:t>
            </a: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Spellings – will be based on Phonics learnt &amp; Spelling rules (Year 2) . </a:t>
            </a: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TTRS – learning times tables / Numbots – Number Bonds</a:t>
            </a: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Beacon Pupil – we will aim to tell you the day before Celebration Assembly if your child has been chosen</a:t>
            </a: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3400" dirty="0">
              <a:solidFill>
                <a:srgbClr val="595959"/>
              </a:solidFill>
              <a:latin typeface="NTPreCursive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507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028" y="1733302"/>
            <a:ext cx="10231820" cy="4856684"/>
          </a:xfrm>
        </p:spPr>
        <p:txBody>
          <a:bodyPr>
            <a:normAutofit fontScale="925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Named uniform!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Water bottle – no juice please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Snack for break time – fruit, veg or plain biscuits please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u="sng" dirty="0">
                <a:solidFill>
                  <a:schemeClr val="tx1"/>
                </a:solidFill>
                <a:latin typeface="Comic Sans MS" panose="030F0702030302020204" pitchFamily="66" charset="0"/>
              </a:rPr>
              <a:t>Reading Pack </a:t>
            </a:r>
            <a:r>
              <a:rPr lang="en-GB" sz="4000" b="1" dirty="0">
                <a:solidFill>
                  <a:schemeClr val="tx1"/>
                </a:solidFill>
                <a:latin typeface="Comic Sans MS" panose="030F0702030302020204" pitchFamily="66" charset="0"/>
              </a:rPr>
              <a:t>must</a:t>
            </a:r>
            <a:r>
              <a:rPr lang="en-GB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 be in school </a:t>
            </a:r>
            <a:r>
              <a:rPr lang="en-GB" sz="4000" b="1" dirty="0">
                <a:solidFill>
                  <a:schemeClr val="tx1"/>
                </a:solidFill>
                <a:latin typeface="Comic Sans MS" panose="030F0702030302020204" pitchFamily="66" charset="0"/>
              </a:rPr>
              <a:t>every day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Comic Sans MS" panose="030F0702030302020204" pitchFamily="66" charset="0"/>
              </a:rPr>
              <a:t>Coat in case of rain – children will play outside if only light rain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58957" y="87000"/>
            <a:ext cx="8547651" cy="1646302"/>
          </a:xfrm>
        </p:spPr>
        <p:txBody>
          <a:bodyPr/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Comic Sans MS" panose="030F0702030302020204" pitchFamily="66" charset="0"/>
              </a:rPr>
              <a:t>Daily equipment </a:t>
            </a:r>
          </a:p>
        </p:txBody>
      </p:sp>
    </p:spTree>
    <p:extLst>
      <p:ext uri="{BB962C8B-B14F-4D97-AF65-F5344CB8AC3E}">
        <p14:creationId xmlns:p14="http://schemas.microsoft.com/office/powerpoint/2010/main" val="196121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Comic Sans MS" panose="030F0702030302020204" pitchFamily="66" charset="0"/>
              </a:rPr>
              <a:t>Reading</a:t>
            </a:r>
            <a:r>
              <a:rPr lang="en-GB" sz="8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10043676" cy="4563165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The aim is that every child reads with an adult three times a week, some children may read daily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Little </a:t>
            </a:r>
            <a:r>
              <a:rPr lang="en-GB" sz="2800" dirty="0" err="1">
                <a:latin typeface="Comic Sans MS" panose="030F0702030302020204" pitchFamily="66" charset="0"/>
              </a:rPr>
              <a:t>Wandle</a:t>
            </a:r>
            <a:r>
              <a:rPr lang="en-GB" sz="2800" dirty="0">
                <a:latin typeface="Comic Sans MS" panose="030F0702030302020204" pitchFamily="66" charset="0"/>
              </a:rPr>
              <a:t> reading practice sessions – same book for the whole week to increase confidence, fluency and comprehension – information session on the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Please read as often as possible with your child – talk about the text. Ask them questions; can they recall the story, do they understand a word, can they make predictions? Support available on GC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Read to your child, expose them to ‘harder’ stories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Reading and writing have links – the more they read, the better their spelling, vocabulary and creativity! </a:t>
            </a:r>
          </a:p>
        </p:txBody>
      </p:sp>
    </p:spTree>
    <p:extLst>
      <p:ext uri="{BB962C8B-B14F-4D97-AF65-F5344CB8AC3E}">
        <p14:creationId xmlns:p14="http://schemas.microsoft.com/office/powerpoint/2010/main" val="290912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dirty="0">
                <a:solidFill>
                  <a:schemeClr val="tx1"/>
                </a:solidFill>
                <a:latin typeface="Comic Sans MS" panose="030F0702030302020204" pitchFamily="66" charset="0"/>
              </a:rPr>
              <a:t>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Year 1 phonics screen will take place during the first week of June 2024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SATs is no longer a Statutory test but we may do some form of test to gauge Teacher assessment.</a:t>
            </a:r>
          </a:p>
        </p:txBody>
      </p:sp>
    </p:spTree>
    <p:extLst>
      <p:ext uri="{BB962C8B-B14F-4D97-AF65-F5344CB8AC3E}">
        <p14:creationId xmlns:p14="http://schemas.microsoft.com/office/powerpoint/2010/main" val="324694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33297" y="-101281"/>
            <a:ext cx="6605751" cy="164630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dirty="0">
                <a:solidFill>
                  <a:schemeClr val="tx1"/>
                </a:solidFill>
                <a:latin typeface="Comic Sans MS" panose="030F0702030302020204" pitchFamily="66" charset="0"/>
              </a:rPr>
              <a:t>Help at home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75" y="1544638"/>
            <a:ext cx="9773616" cy="5045075"/>
          </a:xfrm>
        </p:spPr>
        <p:txBody>
          <a:bodyPr>
            <a:normAutofit fontScale="70000" lnSpcReduction="20000"/>
          </a:bodyPr>
          <a:lstStyle/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37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700" b="1" dirty="0">
                <a:solidFill>
                  <a:schemeClr val="tx1"/>
                </a:solidFill>
                <a:latin typeface="Comic Sans MS" panose="030F0702030302020204" pitchFamily="66" charset="0"/>
              </a:rPr>
              <a:t>Helping them to become more independent </a:t>
            </a:r>
            <a:r>
              <a:rPr lang="en-GB" altLang="en-US" sz="3700" dirty="0">
                <a:solidFill>
                  <a:schemeClr val="tx1"/>
                </a:solidFill>
                <a:latin typeface="Comic Sans MS" panose="030F0702030302020204" pitchFamily="66" charset="0"/>
              </a:rPr>
              <a:t>– dressing themselves &amp; doing up coats, putting on shoes, using knives and forks, etc</a:t>
            </a:r>
          </a:p>
          <a:p>
            <a:pPr marR="0" algn="l">
              <a:lnSpc>
                <a:spcPct val="90000"/>
              </a:lnSpc>
            </a:pPr>
            <a:endParaRPr lang="en-GB" altLang="en-US" sz="37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700" dirty="0">
                <a:solidFill>
                  <a:schemeClr val="tx1"/>
                </a:solidFill>
                <a:latin typeface="Comic Sans MS" panose="030F0702030302020204" pitchFamily="66" charset="0"/>
              </a:rPr>
              <a:t>TT Rockstars / </a:t>
            </a:r>
            <a:r>
              <a:rPr lang="en-GB" altLang="en-US" sz="37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Numbots</a:t>
            </a:r>
            <a:endParaRPr lang="en-GB" altLang="en-US" sz="37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37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700" dirty="0">
                <a:solidFill>
                  <a:schemeClr val="tx1"/>
                </a:solidFill>
                <a:latin typeface="Comic Sans MS" panose="030F0702030302020204" pitchFamily="66" charset="0"/>
              </a:rPr>
              <a:t>Keep an eye on our </a:t>
            </a:r>
            <a:r>
              <a:rPr lang="en-GB" altLang="en-US" sz="3700" b="1" dirty="0">
                <a:solidFill>
                  <a:schemeClr val="tx1"/>
                </a:solidFill>
                <a:latin typeface="Comic Sans MS" panose="030F0702030302020204" pitchFamily="66" charset="0"/>
              </a:rPr>
              <a:t>Topic Web </a:t>
            </a:r>
            <a:r>
              <a:rPr lang="en-GB" altLang="en-US" sz="3700" dirty="0">
                <a:solidFill>
                  <a:schemeClr val="tx1"/>
                </a:solidFill>
                <a:latin typeface="Comic Sans MS" panose="030F0702030302020204" pitchFamily="66" charset="0"/>
              </a:rPr>
              <a:t>– perhaps weave in visits, conversations about vocabulary or complete some research.</a:t>
            </a: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37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700" dirty="0">
                <a:solidFill>
                  <a:schemeClr val="tx1"/>
                </a:solidFill>
                <a:latin typeface="Comic Sans MS" panose="030F0702030302020204" pitchFamily="66" charset="0"/>
              </a:rPr>
              <a:t>Reading, counting, telling the time – as much as possible!</a:t>
            </a:r>
          </a:p>
          <a:p>
            <a:pPr marL="571500" marR="0" indent="-5715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3700" dirty="0">
                <a:solidFill>
                  <a:schemeClr val="tx1"/>
                </a:solidFill>
                <a:latin typeface="Comic Sans MS" panose="030F0702030302020204" pitchFamily="66" charset="0"/>
              </a:rPr>
              <a:t>Writing whenever possible e.g. shopping lists, cards, letters, diaries, etc</a:t>
            </a:r>
          </a:p>
        </p:txBody>
      </p:sp>
    </p:spTree>
    <p:extLst>
      <p:ext uri="{BB962C8B-B14F-4D97-AF65-F5344CB8AC3E}">
        <p14:creationId xmlns:p14="http://schemas.microsoft.com/office/powerpoint/2010/main" val="22120394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233b29-b97b-4749-a0d3-35c0a2b6ddca" xsi:nil="true"/>
    <lcf76f155ced4ddcb4097134ff3c332f xmlns="ede1d968-6147-4a43-9933-f651fb3704e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770C507BE38B4C95BEC787D8BE147D" ma:contentTypeVersion="13" ma:contentTypeDescription="Create a new document." ma:contentTypeScope="" ma:versionID="2e7e2d356e8910dc430e16f1a9426d79">
  <xsd:schema xmlns:xsd="http://www.w3.org/2001/XMLSchema" xmlns:xs="http://www.w3.org/2001/XMLSchema" xmlns:p="http://schemas.microsoft.com/office/2006/metadata/properties" xmlns:ns2="ede1d968-6147-4a43-9933-f651fb3704ea" xmlns:ns3="25233b29-b97b-4749-a0d3-35c0a2b6ddca" targetNamespace="http://schemas.microsoft.com/office/2006/metadata/properties" ma:root="true" ma:fieldsID="176e0f222a2d780170cc81322ce55a81" ns2:_="" ns3:_="">
    <xsd:import namespace="ede1d968-6147-4a43-9933-f651fb3704ea"/>
    <xsd:import namespace="25233b29-b97b-4749-a0d3-35c0a2b6dd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e1d968-6147-4a43-9933-f651fb3704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2b03bdb-eccb-4ff7-a7bf-389454923f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233b29-b97b-4749-a0d3-35c0a2b6ddc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b5ab195-f3b2-48cd-8f97-bfc82fa76a4c}" ma:internalName="TaxCatchAll" ma:showField="CatchAllData" ma:web="25233b29-b97b-4749-a0d3-35c0a2b6dd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2916AD-825C-47B6-80A7-C2B13B56E2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6D9390-2C46-4DB8-B2D3-CD1839E31ACA}">
  <ds:schemaRefs>
    <ds:schemaRef ds:uri="http://schemas.microsoft.com/office/2006/metadata/properties"/>
    <ds:schemaRef ds:uri="http://schemas.microsoft.com/office/infopath/2007/PartnerControls"/>
    <ds:schemaRef ds:uri="25233b29-b97b-4749-a0d3-35c0a2b6ddca"/>
    <ds:schemaRef ds:uri="ede1d968-6147-4a43-9933-f651fb3704ea"/>
  </ds:schemaRefs>
</ds:datastoreItem>
</file>

<file path=customXml/itemProps3.xml><?xml version="1.0" encoding="utf-8"?>
<ds:datastoreItem xmlns:ds="http://schemas.openxmlformats.org/officeDocument/2006/customXml" ds:itemID="{6FD109DC-ED10-4423-B730-34692498CD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e1d968-6147-4a43-9933-f651fb3704ea"/>
    <ds:schemaRef ds:uri="25233b29-b97b-4749-a0d3-35c0a2b6dd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583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NTPreCursive</vt:lpstr>
      <vt:lpstr>Trebuchet MS</vt:lpstr>
      <vt:lpstr>Wingdings 3</vt:lpstr>
      <vt:lpstr>Facet</vt:lpstr>
      <vt:lpstr>Welcome to Starlings</vt:lpstr>
      <vt:lpstr>Starlings team</vt:lpstr>
      <vt:lpstr>Expectations </vt:lpstr>
      <vt:lpstr>Friendships</vt:lpstr>
      <vt:lpstr>Routine</vt:lpstr>
      <vt:lpstr>Daily equipment </vt:lpstr>
      <vt:lpstr>Reading </vt:lpstr>
      <vt:lpstr>Assessments</vt:lpstr>
      <vt:lpstr>Help at home</vt:lpstr>
      <vt:lpstr>Contact</vt:lpstr>
      <vt:lpstr>Thank you for listening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GKennedy</dc:creator>
  <cp:lastModifiedBy>Emma Ching</cp:lastModifiedBy>
  <cp:revision>14</cp:revision>
  <dcterms:created xsi:type="dcterms:W3CDTF">2018-09-12T12:28:01Z</dcterms:created>
  <dcterms:modified xsi:type="dcterms:W3CDTF">2024-09-12T13:42:39Z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0x01010075770C507BE38B4C95BEC787D8BE147D</vt:lpwstr>
  </property>
  <property fmtid="{D5CDD505-2E9C-101B-9397-08002B2CF9AE}" pid="3" name="MediaServiceImageTags">
    <vt:lpwstr/>
  </property>
</Properties>
</file>