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 id="2147483673" r:id="rId4"/>
    <p:sldMasterId id="2147483675" r:id="rId5"/>
    <p:sldMasterId id="2147483680" r:id="rId6"/>
  </p:sldMasterIdLst>
  <p:notesMasterIdLst>
    <p:notesMasterId r:id="rId26"/>
  </p:notesMasterIdLst>
  <p:sldIdLst>
    <p:sldId id="256" r:id="rId7"/>
    <p:sldId id="447" r:id="rId8"/>
    <p:sldId id="460" r:id="rId9"/>
    <p:sldId id="448" r:id="rId10"/>
    <p:sldId id="421" r:id="rId11"/>
    <p:sldId id="463" r:id="rId12"/>
    <p:sldId id="464" r:id="rId13"/>
    <p:sldId id="467" r:id="rId14"/>
    <p:sldId id="477" r:id="rId15"/>
    <p:sldId id="442" r:id="rId16"/>
    <p:sldId id="465" r:id="rId17"/>
    <p:sldId id="466" r:id="rId18"/>
    <p:sldId id="473" r:id="rId19"/>
    <p:sldId id="468" r:id="rId20"/>
    <p:sldId id="469" r:id="rId21"/>
    <p:sldId id="470" r:id="rId22"/>
    <p:sldId id="476" r:id="rId23"/>
    <p:sldId id="478" r:id="rId24"/>
    <p:sldId id="4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5BF2A-1F8F-48DF-9D55-871E1BBF3997}" v="701" dt="2022-01-11T22:53:30.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73" d="100"/>
          <a:sy n="73" d="100"/>
        </p:scale>
        <p:origin x="5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6762E-4987-40B2-B8AE-0DF2B57544E9}" type="datetimeFigureOut">
              <a:rPr lang="en-GB" smtClean="0"/>
              <a:t>03/10/2022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FDE61-5D53-484C-BDBE-E9D4A41344ED}" type="slidenum">
              <a:rPr lang="en-GB" smtClean="0"/>
              <a:t>‹#›</a:t>
            </a:fld>
            <a:endParaRPr lang="en-GB"/>
          </a:p>
        </p:txBody>
      </p:sp>
    </p:spTree>
    <p:extLst>
      <p:ext uri="{BB962C8B-B14F-4D97-AF65-F5344CB8AC3E}">
        <p14:creationId xmlns:p14="http://schemas.microsoft.com/office/powerpoint/2010/main" val="2747849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300637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2831202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070101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840040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999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799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323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71152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970583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pic>
        <p:nvPicPr>
          <p:cNvPr id="4" name="Picture 3">
            <a:extLst>
              <a:ext uri="{FF2B5EF4-FFF2-40B4-BE49-F238E27FC236}">
                <a16:creationId xmlns:a16="http://schemas.microsoft.com/office/drawing/2014/main" id="{2B87264B-9408-4375-BDAA-E44B006DAD3A}"/>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09175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43591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849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78040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63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22835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533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7600207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theme" Target="../theme/theme5.xml"/><Relationship Id="rId4"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spTree>
    <p:extLst>
      <p:ext uri="{BB962C8B-B14F-4D97-AF65-F5344CB8AC3E}">
        <p14:creationId xmlns:p14="http://schemas.microsoft.com/office/powerpoint/2010/main" val="4921181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extLst>
      <p:ext uri="{BB962C8B-B14F-4D97-AF65-F5344CB8AC3E}">
        <p14:creationId xmlns:p14="http://schemas.microsoft.com/office/powerpoint/2010/main" val="42941070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43104"/>
      </p:ext>
    </p:extLst>
  </p:cSld>
  <p:clrMap bg1="lt1" tx1="dk1" bg2="lt2" tx2="dk2" accent1="accent1" accent2="accent2" accent3="accent3" accent4="accent4" accent5="accent5" accent6="accent6" hlink="hlink" folHlink="folHlink"/>
  <p:sldLayoutIdLst>
    <p:sldLayoutId id="2147483672"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164537"/>
      </p:ext>
    </p:extLst>
  </p:cSld>
  <p:clrMap bg1="lt1" tx1="dk1" bg2="lt2" tx2="dk2" accent1="accent1" accent2="accent2" accent3="accent3" accent4="accent4" accent5="accent5" accent6="accent6" hlink="hlink" folHlink="folHlink"/>
  <p:sldLayoutIdLst>
    <p:sldLayoutId id="2147483674"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35322829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621992"/>
      </p:ext>
    </p:extLst>
  </p:cSld>
  <p:clrMap bg1="lt1" tx1="dk1" bg2="lt2" tx2="dk2" accent1="accent1" accent2="accent2" accent3="accent3" accent4="accent4" accent5="accent5" accent6="accent6" hlink="hlink" folHlink="folHlink"/>
  <p:sldLayoutIdLst>
    <p:sldLayoutId id="2147483681"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2.xml"/><Relationship Id="rId5" Type="http://schemas.openxmlformats.org/officeDocument/2006/relationships/image" Target="../media/image27.tmp"/><Relationship Id="rId4" Type="http://schemas.openxmlformats.org/officeDocument/2006/relationships/image" Target="../media/image26.tm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664562/PIRLS_2016_National_Report_for_England-_BRANDED.pdf" TargetMode="External"/><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www.oecd.org/pisa/pisaproducts/48852630.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littlewandlelettersandsounds.org.uk/resources/my-letters-and-sounds/engaging-parent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02667" y="3613942"/>
            <a:ext cx="10479369" cy="223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GB" altLang="en-US" sz="6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Teach reading, change lives</a:t>
            </a:r>
          </a:p>
          <a:p>
            <a:pPr marL="0" marR="0" lvl="0" indent="0" algn="l" defTabSz="914400" rtl="0" eaLnBrk="0" fontAlgn="base" latinLnBrk="0" hangingPunct="0">
              <a:lnSpc>
                <a:spcPct val="80000"/>
              </a:lnSpc>
              <a:spcBef>
                <a:spcPct val="0"/>
              </a:spcBef>
              <a:spcAft>
                <a:spcPct val="0"/>
              </a:spcAft>
              <a:buClrTx/>
              <a:buSzTx/>
              <a:buFontTx/>
              <a:buNone/>
              <a:tabLst/>
              <a:defRPr/>
            </a:pPr>
            <a:endParaRPr lang="en-GB" altLang="en-US" sz="3600" dirty="0">
              <a:solidFill>
                <a:srgbClr val="FFFFFF"/>
              </a:solidFill>
            </a:endParaRP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GB" altLang="en-US" sz="3600" i="0" u="none" strike="noStrike" kern="1200" cap="none" spc="0" normalizeH="0" baseline="0" noProof="0" dirty="0">
                <a:ln>
                  <a:noFill/>
                </a:ln>
                <a:solidFill>
                  <a:srgbClr val="FFFFFF"/>
                </a:solidFill>
                <a:effectLst/>
                <a:uLnTx/>
                <a:uFillTx/>
                <a:sym typeface="Calibri" panose="020F0502020204030204" pitchFamily="34" charset="0"/>
              </a:rPr>
              <a:t>Little Wandle</a:t>
            </a:r>
            <a:r>
              <a:rPr kumimoji="0" lang="en-GB" altLang="en-US" sz="3600" i="0" u="none" strike="noStrike" kern="1200" cap="none" spc="0" normalizeH="0" noProof="0" dirty="0">
                <a:ln>
                  <a:noFill/>
                </a:ln>
                <a:solidFill>
                  <a:srgbClr val="FFFFFF"/>
                </a:solidFill>
                <a:effectLst/>
                <a:uLnTx/>
                <a:uFillTx/>
                <a:sym typeface="Calibri" panose="020F0502020204030204" pitchFamily="34" charset="0"/>
              </a:rPr>
              <a:t> parent information session</a:t>
            </a:r>
          </a:p>
          <a:p>
            <a:pPr marL="0" marR="0" lvl="0" indent="0" algn="l" defTabSz="914400" rtl="0" eaLnBrk="0" fontAlgn="base" latinLnBrk="0" hangingPunct="0">
              <a:lnSpc>
                <a:spcPct val="80000"/>
              </a:lnSpc>
              <a:spcBef>
                <a:spcPct val="0"/>
              </a:spcBef>
              <a:spcAft>
                <a:spcPct val="0"/>
              </a:spcAft>
              <a:buClrTx/>
              <a:buSzTx/>
              <a:buFontTx/>
              <a:buNone/>
              <a:tabLst/>
              <a:defRPr/>
            </a:pPr>
            <a:r>
              <a:rPr lang="en-GB" altLang="en-US" sz="3600" dirty="0">
                <a:solidFill>
                  <a:srgbClr val="FFFFFF"/>
                </a:solidFill>
              </a:rPr>
              <a:t>3</a:t>
            </a:r>
            <a:r>
              <a:rPr lang="en-GB" altLang="en-US" sz="3600" baseline="30000" dirty="0">
                <a:solidFill>
                  <a:srgbClr val="FFFFFF"/>
                </a:solidFill>
              </a:rPr>
              <a:t>rd</a:t>
            </a:r>
            <a:r>
              <a:rPr lang="en-GB" altLang="en-US" sz="3600" dirty="0">
                <a:solidFill>
                  <a:srgbClr val="FFFFFF"/>
                </a:solidFill>
              </a:rPr>
              <a:t> October</a:t>
            </a:r>
            <a:r>
              <a:rPr lang="en-GB" altLang="en-US" sz="3600" noProof="0" dirty="0">
                <a:solidFill>
                  <a:srgbClr val="FFFFFF"/>
                </a:solidFill>
              </a:rPr>
              <a:t> 2022</a:t>
            </a:r>
            <a:endParaRPr kumimoji="0" lang="en-GB" altLang="en-US" sz="3600" i="0" u="none" strike="noStrike" kern="1200" cap="none" spc="0" normalizeH="0" baseline="0" noProof="0" dirty="0">
              <a:ln>
                <a:noFill/>
              </a:ln>
              <a:solidFill>
                <a:srgbClr val="FFFFFF"/>
              </a:solidFill>
              <a:effectLst/>
              <a:uLnTx/>
              <a:uFillTx/>
              <a:sym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307947" y="1213923"/>
            <a:ext cx="5328592" cy="3829424"/>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grpSp>
        <p:nvGrpSpPr>
          <p:cNvPr id="9" name="Group 8">
            <a:extLst>
              <a:ext uri="{FF2B5EF4-FFF2-40B4-BE49-F238E27FC236}">
                <a16:creationId xmlns:a16="http://schemas.microsoft.com/office/drawing/2014/main" id="{2750D319-6ECA-4B76-8F00-A06A1FF983F8}"/>
              </a:ext>
            </a:extLst>
          </p:cNvPr>
          <p:cNvGrpSpPr/>
          <p:nvPr/>
        </p:nvGrpSpPr>
        <p:grpSpPr>
          <a:xfrm>
            <a:off x="307947" y="5107486"/>
            <a:ext cx="5741871" cy="1634485"/>
            <a:chOff x="2158815" y="-38388"/>
            <a:chExt cx="8228922" cy="1407866"/>
          </a:xfrm>
        </p:grpSpPr>
        <p:sp>
          <p:nvSpPr>
            <p:cNvPr id="10" name="Flowchart: Alternate Process 9">
              <a:extLst>
                <a:ext uri="{FF2B5EF4-FFF2-40B4-BE49-F238E27FC236}">
                  <a16:creationId xmlns:a16="http://schemas.microsoft.com/office/drawing/2014/main" id="{BA5E385B-F1DE-4865-83DB-DF7651EE357D}"/>
                </a:ext>
              </a:extLst>
            </p:cNvPr>
            <p:cNvSpPr/>
            <p:nvPr/>
          </p:nvSpPr>
          <p:spPr bwMode="auto">
            <a:xfrm>
              <a:off x="2158815" y="-38388"/>
              <a:ext cx="8127999" cy="1407866"/>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11" name="TextBox 10">
              <a:extLst>
                <a:ext uri="{FF2B5EF4-FFF2-40B4-BE49-F238E27FC236}">
                  <a16:creationId xmlns:a16="http://schemas.microsoft.com/office/drawing/2014/main" id="{374C264C-2E8C-40D0-B6F3-BC03F9B2C196}"/>
                </a:ext>
              </a:extLst>
            </p:cNvPr>
            <p:cNvSpPr txBox="1"/>
            <p:nvPr/>
          </p:nvSpPr>
          <p:spPr>
            <a:xfrm>
              <a:off x="2158815" y="29295"/>
              <a:ext cx="8228922" cy="1272498"/>
            </a:xfrm>
            <a:prstGeom prst="rect">
              <a:avLst/>
            </a:prstGeom>
            <a:noFill/>
          </p:spPr>
          <p:txBody>
            <a:bodyPr wrap="square" rtlCol="0">
              <a:spAutoFit/>
            </a:bodyPr>
            <a:lstStyle/>
            <a:p>
              <a:r>
                <a:rPr lang="en-GB" dirty="0">
                  <a:latin typeface="+mj-lt"/>
                </a:rPr>
                <a:t>We want the children to feel secure in their reading by the time they have their 3</a:t>
              </a:r>
              <a:r>
                <a:rPr lang="en-GB" baseline="30000" dirty="0">
                  <a:latin typeface="+mj-lt"/>
                </a:rPr>
                <a:t>rd</a:t>
              </a:r>
              <a:r>
                <a:rPr lang="en-GB" dirty="0">
                  <a:latin typeface="+mj-lt"/>
                </a:rPr>
                <a:t> adult led session in school. This way, they are able to reduce their cognitive load and focus on the comprehension! If your child seems confident at home with the book – this is a good thing!</a:t>
              </a:r>
            </a:p>
          </p:txBody>
        </p:sp>
      </p:gr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96FD33-93DB-442F-A3F4-3E722CCAEE46}"/>
              </a:ext>
            </a:extLst>
          </p:cNvPr>
          <p:cNvSpPr/>
          <p:nvPr/>
        </p:nvSpPr>
        <p:spPr>
          <a:xfrm>
            <a:off x="3564536" y="372377"/>
            <a:ext cx="3395481"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latin typeface="+mj-lt"/>
              </a:rPr>
              <a:t>Inside the book</a:t>
            </a:r>
          </a:p>
        </p:txBody>
      </p:sp>
      <p:pic>
        <p:nvPicPr>
          <p:cNvPr id="2" name="Picture 1"/>
          <p:cNvPicPr>
            <a:picLocks noChangeAspect="1"/>
          </p:cNvPicPr>
          <p:nvPr/>
        </p:nvPicPr>
        <p:blipFill rotWithShape="1">
          <a:blip r:embed="rId2" cstate="hqprint">
            <a:extLst>
              <a:ext uri="{28A0092B-C50C-407E-A947-70E740481C1C}">
                <a14:useLocalDpi xmlns:a14="http://schemas.microsoft.com/office/drawing/2010/main" val="0"/>
              </a:ext>
            </a:extLst>
          </a:blip>
          <a:srcRect l="7675" r="12685"/>
          <a:stretch/>
        </p:blipFill>
        <p:spPr>
          <a:xfrm rot="20887442">
            <a:off x="481267" y="368236"/>
            <a:ext cx="2442066" cy="2290343"/>
          </a:xfrm>
          <a:prstGeom prst="rect">
            <a:avLst/>
          </a:prstGeom>
        </p:spPr>
      </p:pic>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l="15483" t="9959" r="25191" b="10968"/>
          <a:stretch/>
        </p:blipFill>
        <p:spPr>
          <a:xfrm>
            <a:off x="7171669" y="444964"/>
            <a:ext cx="4902606" cy="4880768"/>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val="0"/>
              </a:ext>
            </a:extLst>
          </a:blip>
          <a:srcRect l="15348" t="6393" r="19068" b="25748"/>
          <a:stretch/>
        </p:blipFill>
        <p:spPr>
          <a:xfrm>
            <a:off x="1523788" y="2569990"/>
            <a:ext cx="5477376" cy="4233047"/>
          </a:xfrm>
          <a:prstGeom prst="rect">
            <a:avLst/>
          </a:prstGeom>
        </p:spPr>
      </p:pic>
      <p:sp>
        <p:nvSpPr>
          <p:cNvPr id="6" name="Frame 5"/>
          <p:cNvSpPr/>
          <p:nvPr/>
        </p:nvSpPr>
        <p:spPr bwMode="auto">
          <a:xfrm>
            <a:off x="7209149" y="3967873"/>
            <a:ext cx="2413823" cy="1287618"/>
          </a:xfrm>
          <a:prstGeom prst="frame">
            <a:avLst>
              <a:gd name="adj1" fmla="val 7437"/>
            </a:avLst>
          </a:prstGeom>
          <a:solidFill>
            <a:schemeClr val="accent2"/>
          </a:solidFill>
          <a:ln w="3175" cap="flat" cmpd="sng" algn="ctr">
            <a:no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7" name="Frame 6"/>
          <p:cNvSpPr/>
          <p:nvPr/>
        </p:nvSpPr>
        <p:spPr bwMode="auto">
          <a:xfrm>
            <a:off x="9793478" y="1033690"/>
            <a:ext cx="2056778" cy="1314094"/>
          </a:xfrm>
          <a:prstGeom prst="frame">
            <a:avLst>
              <a:gd name="adj1" fmla="val 7437"/>
            </a:avLst>
          </a:prstGeom>
          <a:solidFill>
            <a:srgbClr val="00B0F0"/>
          </a:solidFill>
          <a:ln w="25400" cap="flat" cmpd="sng" algn="ctr">
            <a:no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8" name="Frame 7"/>
          <p:cNvSpPr/>
          <p:nvPr/>
        </p:nvSpPr>
        <p:spPr bwMode="auto">
          <a:xfrm>
            <a:off x="9861058" y="2347785"/>
            <a:ext cx="1416542" cy="681741"/>
          </a:xfrm>
          <a:prstGeom prst="frame">
            <a:avLst>
              <a:gd name="adj1" fmla="val 7437"/>
            </a:avLst>
          </a:prstGeom>
          <a:solidFill>
            <a:srgbClr val="FFFF00"/>
          </a:solidFill>
          <a:ln w="25400" cap="flat" cmpd="sng" algn="ctr">
            <a:no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9" name="Frame 8"/>
          <p:cNvSpPr/>
          <p:nvPr/>
        </p:nvSpPr>
        <p:spPr bwMode="auto">
          <a:xfrm>
            <a:off x="9793478" y="3029527"/>
            <a:ext cx="2056778" cy="1422400"/>
          </a:xfrm>
          <a:prstGeom prst="frame">
            <a:avLst>
              <a:gd name="adj1" fmla="val 7437"/>
            </a:avLst>
          </a:prstGeom>
          <a:solidFill>
            <a:srgbClr val="00B050"/>
          </a:solidFill>
          <a:ln w="3175" cap="flat" cmpd="sng" algn="ctr">
            <a:solidFill>
              <a:schemeClr val="tx1"/>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2491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D509D1-93B6-4F4E-A52A-E5F66BE4542F}"/>
              </a:ext>
            </a:extLst>
          </p:cNvPr>
          <p:cNvGrpSpPr/>
          <p:nvPr/>
        </p:nvGrpSpPr>
        <p:grpSpPr>
          <a:xfrm>
            <a:off x="2118157" y="353877"/>
            <a:ext cx="8397443" cy="919396"/>
            <a:chOff x="2944352" y="353877"/>
            <a:chExt cx="7065571" cy="919396"/>
          </a:xfrm>
        </p:grpSpPr>
        <p:sp>
          <p:nvSpPr>
            <p:cNvPr id="5" name="Flowchart: Alternate Process 4">
              <a:extLst>
                <a:ext uri="{FF2B5EF4-FFF2-40B4-BE49-F238E27FC236}">
                  <a16:creationId xmlns:a16="http://schemas.microsoft.com/office/drawing/2014/main" id="{12EB438B-2B9F-40FA-8984-71E317A909A0}"/>
                </a:ext>
              </a:extLst>
            </p:cNvPr>
            <p:cNvSpPr/>
            <p:nvPr/>
          </p:nvSpPr>
          <p:spPr bwMode="auto">
            <a:xfrm>
              <a:off x="2949574" y="353877"/>
              <a:ext cx="6842681" cy="919396"/>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6" name="Rectangle 5">
              <a:extLst>
                <a:ext uri="{FF2B5EF4-FFF2-40B4-BE49-F238E27FC236}">
                  <a16:creationId xmlns:a16="http://schemas.microsoft.com/office/drawing/2014/main" id="{E1DD33B1-6A40-4A7A-AEE0-7860576981CD}"/>
                </a:ext>
              </a:extLst>
            </p:cNvPr>
            <p:cNvSpPr/>
            <p:nvPr/>
          </p:nvSpPr>
          <p:spPr>
            <a:xfrm>
              <a:off x="2944352" y="418609"/>
              <a:ext cx="7065571" cy="707886"/>
            </a:xfrm>
            <a:prstGeom prst="rect">
              <a:avLst/>
            </a:prstGeom>
            <a:noFill/>
          </p:spPr>
          <p:txBody>
            <a:bodyPr wrap="squar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latin typeface="+mj-lt"/>
                </a:rPr>
                <a:t>Home-School Communication</a:t>
              </a:r>
            </a:p>
          </p:txBody>
        </p:sp>
      </p:grpSp>
      <p:sp>
        <p:nvSpPr>
          <p:cNvPr id="9" name="TextBox 8">
            <a:extLst>
              <a:ext uri="{FF2B5EF4-FFF2-40B4-BE49-F238E27FC236}">
                <a16:creationId xmlns:a16="http://schemas.microsoft.com/office/drawing/2014/main" id="{E6C02DD8-2252-4959-BF42-942628CD7FA9}"/>
              </a:ext>
            </a:extLst>
          </p:cNvPr>
          <p:cNvSpPr txBox="1"/>
          <p:nvPr/>
        </p:nvSpPr>
        <p:spPr>
          <a:xfrm>
            <a:off x="1253507" y="1541968"/>
            <a:ext cx="9636166" cy="1077218"/>
          </a:xfrm>
          <a:prstGeom prst="rect">
            <a:avLst/>
          </a:prstGeom>
          <a:noFill/>
        </p:spPr>
        <p:txBody>
          <a:bodyPr wrap="square" rtlCol="0">
            <a:spAutoFit/>
          </a:bodyPr>
          <a:lstStyle/>
          <a:p>
            <a:r>
              <a:rPr lang="en-GB" sz="3200" dirty="0">
                <a:latin typeface="+mj-lt"/>
              </a:rPr>
              <a:t>We would like your child to read at least 5 times a week, for at least 10 minutes each time.</a:t>
            </a:r>
          </a:p>
        </p:txBody>
      </p:sp>
      <p:pic>
        <p:nvPicPr>
          <p:cNvPr id="11" name="Picture 10" descr="A picture containing text, white goods, appliance&#10;&#10;Description automatically generated">
            <a:extLst>
              <a:ext uri="{FF2B5EF4-FFF2-40B4-BE49-F238E27FC236}">
                <a16:creationId xmlns:a16="http://schemas.microsoft.com/office/drawing/2014/main" id="{85D7AFB6-74D0-4CBB-A589-D5D4F9DBE0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59002" y="2887881"/>
            <a:ext cx="2313196" cy="2313196"/>
          </a:xfrm>
          <a:prstGeom prst="rect">
            <a:avLst/>
          </a:prstGeom>
        </p:spPr>
      </p:pic>
      <p:sp>
        <p:nvSpPr>
          <p:cNvPr id="13" name="TextBox 12">
            <a:extLst>
              <a:ext uri="{FF2B5EF4-FFF2-40B4-BE49-F238E27FC236}">
                <a16:creationId xmlns:a16="http://schemas.microsoft.com/office/drawing/2014/main" id="{C44805A4-A3BA-4335-903F-5F973F932F8F}"/>
              </a:ext>
            </a:extLst>
          </p:cNvPr>
          <p:cNvSpPr txBox="1"/>
          <p:nvPr/>
        </p:nvSpPr>
        <p:spPr>
          <a:xfrm>
            <a:off x="672256" y="2619186"/>
            <a:ext cx="8527164" cy="3970318"/>
          </a:xfrm>
          <a:prstGeom prst="rect">
            <a:avLst/>
          </a:prstGeom>
          <a:noFill/>
        </p:spPr>
        <p:txBody>
          <a:bodyPr wrap="square" rtlCol="0">
            <a:spAutoFit/>
          </a:bodyPr>
          <a:lstStyle/>
          <a:p>
            <a:r>
              <a:rPr lang="en-GB" sz="2800" dirty="0">
                <a:latin typeface="+mj-lt"/>
              </a:rPr>
              <a:t>Each time your child reads, please tell us how they did. This may be a note to say what words they struggled with or what you focused on. It would be helpful to think about the 3-part reading/teaching sessions when filling in the comments.</a:t>
            </a:r>
          </a:p>
          <a:p>
            <a:r>
              <a:rPr lang="en-GB" sz="2800" dirty="0">
                <a:latin typeface="+mj-lt"/>
              </a:rPr>
              <a:t>e.g. : </a:t>
            </a:r>
            <a:r>
              <a:rPr lang="en-GB" sz="2800" i="1" dirty="0">
                <a:latin typeface="+mj-lt"/>
              </a:rPr>
              <a:t>X needed help to read words with ‘s’ on the end.</a:t>
            </a:r>
          </a:p>
          <a:p>
            <a:r>
              <a:rPr lang="en-GB" sz="2800" dirty="0">
                <a:latin typeface="+mj-lt"/>
              </a:rPr>
              <a:t>       : </a:t>
            </a:r>
            <a:r>
              <a:rPr lang="en-GB" sz="2800" i="1" dirty="0">
                <a:latin typeface="+mj-lt"/>
              </a:rPr>
              <a:t>I modelled how to read with expression. X did a great job of copying me and we spoke about why we read it this way.</a:t>
            </a:r>
          </a:p>
        </p:txBody>
      </p:sp>
    </p:spTree>
    <p:extLst>
      <p:ext uri="{BB962C8B-B14F-4D97-AF65-F5344CB8AC3E}">
        <p14:creationId xmlns:p14="http://schemas.microsoft.com/office/powerpoint/2010/main" val="210829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204374" y="1029366"/>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a:xfrm>
            <a:off x="3553722" y="-50674"/>
            <a:ext cx="6871649" cy="925778"/>
          </a:xfrm>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05647" y="3976548"/>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sym typeface="Calibri" panose="020F0502020204030204" pitchFamily="34" charset="0"/>
            </a:endParaRPr>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794564" y="3972117"/>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grpSp>
      <p:grpSp>
        <p:nvGrpSpPr>
          <p:cNvPr id="12" name="Group 11">
            <a:extLst>
              <a:ext uri="{FF2B5EF4-FFF2-40B4-BE49-F238E27FC236}">
                <a16:creationId xmlns:a16="http://schemas.microsoft.com/office/drawing/2014/main" id="{84A6CD8D-0E29-41D5-B962-0566469A901C}"/>
              </a:ext>
            </a:extLst>
          </p:cNvPr>
          <p:cNvGrpSpPr/>
          <p:nvPr/>
        </p:nvGrpSpPr>
        <p:grpSpPr>
          <a:xfrm>
            <a:off x="320525" y="1068862"/>
            <a:ext cx="4443540" cy="1328019"/>
            <a:chOff x="2461636" y="120095"/>
            <a:chExt cx="8041351" cy="958180"/>
          </a:xfrm>
        </p:grpSpPr>
        <p:sp>
          <p:nvSpPr>
            <p:cNvPr id="13" name="Flowchart: Alternate Process 12">
              <a:extLst>
                <a:ext uri="{FF2B5EF4-FFF2-40B4-BE49-F238E27FC236}">
                  <a16:creationId xmlns:a16="http://schemas.microsoft.com/office/drawing/2014/main" id="{0DCFB227-AE73-4ECF-953F-3C21E9CD5F66}"/>
                </a:ext>
              </a:extLst>
            </p:cNvPr>
            <p:cNvSpPr/>
            <p:nvPr/>
          </p:nvSpPr>
          <p:spPr bwMode="auto">
            <a:xfrm>
              <a:off x="2461636" y="120095"/>
              <a:ext cx="8041351" cy="958180"/>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15" name="Rectangle 14">
              <a:extLst>
                <a:ext uri="{FF2B5EF4-FFF2-40B4-BE49-F238E27FC236}">
                  <a16:creationId xmlns:a16="http://schemas.microsoft.com/office/drawing/2014/main" id="{354F098C-DFB6-4E98-A2DE-3BFA97A5FCBC}"/>
                </a:ext>
              </a:extLst>
            </p:cNvPr>
            <p:cNvSpPr/>
            <p:nvPr/>
          </p:nvSpPr>
          <p:spPr>
            <a:xfrm>
              <a:off x="2461636" y="166159"/>
              <a:ext cx="8041351" cy="866050"/>
            </a:xfrm>
            <a:prstGeom prst="rect">
              <a:avLst/>
            </a:prstGeom>
            <a:noFill/>
          </p:spPr>
          <p:txBody>
            <a:bodyPr wrap="square" lIns="91440" tIns="45720" rIns="91440" bIns="45720">
              <a:spAutoFit/>
            </a:bodyPr>
            <a:lstStyle/>
            <a:p>
              <a:pPr algn="ctr"/>
              <a:r>
                <a:rPr lang="en-US" sz="2400" b="0" cap="none" spc="0" dirty="0">
                  <a:ln w="0"/>
                  <a:solidFill>
                    <a:schemeClr val="tx1"/>
                  </a:solidFill>
                  <a:latin typeface="+mj-lt"/>
                </a:rPr>
                <a:t>We have made a large investment in </a:t>
              </a:r>
              <a:r>
                <a:rPr lang="en-US" sz="2400" dirty="0">
                  <a:ln w="0"/>
                  <a:latin typeface="+mj-lt"/>
                </a:rPr>
                <a:t>new sets of books to match the </a:t>
              </a:r>
            </a:p>
            <a:p>
              <a:pPr algn="ctr"/>
              <a:r>
                <a:rPr lang="en-US" sz="2400" dirty="0">
                  <a:ln w="0"/>
                  <a:latin typeface="+mj-lt"/>
                </a:rPr>
                <a:t>p</a:t>
              </a:r>
              <a:r>
                <a:rPr lang="en-US" sz="2400" b="0" cap="none" spc="0" dirty="0">
                  <a:ln w="0"/>
                  <a:solidFill>
                    <a:schemeClr val="tx1"/>
                  </a:solidFill>
                  <a:latin typeface="+mj-lt"/>
                </a:rPr>
                <a:t>rogression within Little Wandle.</a:t>
              </a:r>
            </a:p>
          </p:txBody>
        </p:sp>
      </p:grpSp>
      <p:grpSp>
        <p:nvGrpSpPr>
          <p:cNvPr id="16" name="Group 15">
            <a:extLst>
              <a:ext uri="{FF2B5EF4-FFF2-40B4-BE49-F238E27FC236}">
                <a16:creationId xmlns:a16="http://schemas.microsoft.com/office/drawing/2014/main" id="{84A6CD8D-0E29-41D5-B962-0566469A901C}"/>
              </a:ext>
            </a:extLst>
          </p:cNvPr>
          <p:cNvGrpSpPr/>
          <p:nvPr/>
        </p:nvGrpSpPr>
        <p:grpSpPr>
          <a:xfrm>
            <a:off x="437817" y="5696557"/>
            <a:ext cx="8137238" cy="1021551"/>
            <a:chOff x="2561251" y="258516"/>
            <a:chExt cx="8226926" cy="737060"/>
          </a:xfrm>
        </p:grpSpPr>
        <p:sp>
          <p:nvSpPr>
            <p:cNvPr id="17" name="Flowchart: Alternate Process 16">
              <a:extLst>
                <a:ext uri="{FF2B5EF4-FFF2-40B4-BE49-F238E27FC236}">
                  <a16:creationId xmlns:a16="http://schemas.microsoft.com/office/drawing/2014/main" id="{0DCFB227-AE73-4ECF-953F-3C21E9CD5F66}"/>
                </a:ext>
              </a:extLst>
            </p:cNvPr>
            <p:cNvSpPr/>
            <p:nvPr/>
          </p:nvSpPr>
          <p:spPr bwMode="auto">
            <a:xfrm>
              <a:off x="2561251" y="258516"/>
              <a:ext cx="8226926" cy="737060"/>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18" name="Rectangle 17">
              <a:extLst>
                <a:ext uri="{FF2B5EF4-FFF2-40B4-BE49-F238E27FC236}">
                  <a16:creationId xmlns:a16="http://schemas.microsoft.com/office/drawing/2014/main" id="{354F098C-DFB6-4E98-A2DE-3BFA97A5FCBC}"/>
                </a:ext>
              </a:extLst>
            </p:cNvPr>
            <p:cNvSpPr/>
            <p:nvPr/>
          </p:nvSpPr>
          <p:spPr>
            <a:xfrm>
              <a:off x="2722561" y="377681"/>
              <a:ext cx="7969595" cy="510747"/>
            </a:xfrm>
            <a:prstGeom prst="rect">
              <a:avLst/>
            </a:prstGeom>
            <a:noFill/>
          </p:spPr>
          <p:txBody>
            <a:bodyPr wrap="square" lIns="91440" tIns="45720" rIns="91440" bIns="45720">
              <a:spAutoFit/>
            </a:bodyPr>
            <a:lstStyle/>
            <a:p>
              <a:pPr algn="ctr"/>
              <a:r>
                <a:rPr lang="en-US" sz="2000" dirty="0">
                  <a:ln w="0"/>
                  <a:latin typeface="+mj-lt"/>
                </a:rPr>
                <a:t>If these books get lost or damaged we will be asking for a donation of the cost of a r</a:t>
              </a:r>
              <a:r>
                <a:rPr lang="en-US" sz="2000" b="0" cap="none" spc="0" dirty="0">
                  <a:ln w="0"/>
                  <a:solidFill>
                    <a:schemeClr val="tx1"/>
                  </a:solidFill>
                  <a:latin typeface="+mj-lt"/>
                </a:rPr>
                <a:t>eplacement book. This is £4.50 per book.</a:t>
              </a:r>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D509D1-93B6-4F4E-A52A-E5F66BE4542F}"/>
              </a:ext>
            </a:extLst>
          </p:cNvPr>
          <p:cNvGrpSpPr/>
          <p:nvPr/>
        </p:nvGrpSpPr>
        <p:grpSpPr>
          <a:xfrm>
            <a:off x="2461636" y="272097"/>
            <a:ext cx="6842681" cy="584775"/>
            <a:chOff x="2461636" y="272097"/>
            <a:chExt cx="6842681" cy="584775"/>
          </a:xfrm>
        </p:grpSpPr>
        <p:sp>
          <p:nvSpPr>
            <p:cNvPr id="5" name="Flowchart: Alternate Process 4">
              <a:extLst>
                <a:ext uri="{FF2B5EF4-FFF2-40B4-BE49-F238E27FC236}">
                  <a16:creationId xmlns:a16="http://schemas.microsoft.com/office/drawing/2014/main" id="{12EB438B-2B9F-40FA-8984-71E317A909A0}"/>
                </a:ext>
              </a:extLst>
            </p:cNvPr>
            <p:cNvSpPr/>
            <p:nvPr/>
          </p:nvSpPr>
          <p:spPr bwMode="auto">
            <a:xfrm>
              <a:off x="2461636" y="343799"/>
              <a:ext cx="6842681" cy="510774"/>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6" name="Rectangle 5">
              <a:extLst>
                <a:ext uri="{FF2B5EF4-FFF2-40B4-BE49-F238E27FC236}">
                  <a16:creationId xmlns:a16="http://schemas.microsoft.com/office/drawing/2014/main" id="{E1DD33B1-6A40-4A7A-AEE0-7860576981CD}"/>
                </a:ext>
              </a:extLst>
            </p:cNvPr>
            <p:cNvSpPr/>
            <p:nvPr/>
          </p:nvSpPr>
          <p:spPr>
            <a:xfrm>
              <a:off x="2470940" y="272097"/>
              <a:ext cx="6750759" cy="584775"/>
            </a:xfrm>
            <a:prstGeom prst="rect">
              <a:avLst/>
            </a:prstGeom>
            <a:noFill/>
          </p:spPr>
          <p:txBody>
            <a:bodyPr wrap="none" lIns="91440" tIns="45720" rIns="91440" bIns="45720">
              <a:spAutoFit/>
            </a:bodyPr>
            <a:lstStyle/>
            <a:p>
              <a:pPr algn="ctr"/>
              <a:r>
                <a:rPr lang="en-US" sz="3200" b="0" cap="none" spc="0" dirty="0">
                  <a:ln w="0"/>
                  <a:solidFill>
                    <a:schemeClr val="tx1"/>
                  </a:solidFill>
                  <a:latin typeface="+mj-lt"/>
                </a:rPr>
                <a:t>How can I help with my child’s reading?</a:t>
              </a:r>
            </a:p>
          </p:txBody>
        </p:sp>
      </p:grpSp>
      <p:sp>
        <p:nvSpPr>
          <p:cNvPr id="18" name="TextBox 17">
            <a:extLst>
              <a:ext uri="{FF2B5EF4-FFF2-40B4-BE49-F238E27FC236}">
                <a16:creationId xmlns:a16="http://schemas.microsoft.com/office/drawing/2014/main" id="{043FBA3B-2FD4-41B2-BE85-29020E3006E7}"/>
              </a:ext>
            </a:extLst>
          </p:cNvPr>
          <p:cNvSpPr txBox="1"/>
          <p:nvPr/>
        </p:nvSpPr>
        <p:spPr>
          <a:xfrm>
            <a:off x="407057" y="1155611"/>
            <a:ext cx="11360070" cy="3539430"/>
          </a:xfrm>
          <a:prstGeom prst="rect">
            <a:avLst/>
          </a:prstGeom>
          <a:noFill/>
        </p:spPr>
        <p:txBody>
          <a:bodyPr wrap="square" rtlCol="0">
            <a:spAutoFit/>
          </a:bodyPr>
          <a:lstStyle/>
          <a:p>
            <a:pPr marL="342900" indent="-342900">
              <a:buFont typeface="Arial" panose="020B0604020202020204" pitchFamily="34" charset="0"/>
              <a:buChar char="•"/>
            </a:pPr>
            <a:r>
              <a:rPr lang="en-GB" sz="3200" dirty="0">
                <a:latin typeface="+mj-lt"/>
              </a:rPr>
              <a:t>Remove all distractions – find a quiet, comfortable place to read.</a:t>
            </a:r>
          </a:p>
          <a:p>
            <a:pPr marL="342900" indent="-342900">
              <a:buFont typeface="Arial" panose="020B0604020202020204" pitchFamily="34" charset="0"/>
              <a:buChar char="•"/>
            </a:pPr>
            <a:r>
              <a:rPr lang="en-GB" sz="3200" dirty="0">
                <a:latin typeface="+mj-lt"/>
              </a:rPr>
              <a:t>Learn the phonemes.</a:t>
            </a:r>
          </a:p>
          <a:p>
            <a:pPr marL="342900" indent="-342900">
              <a:buFont typeface="Arial" panose="020B0604020202020204" pitchFamily="34" charset="0"/>
              <a:buChar char="•"/>
            </a:pPr>
            <a:r>
              <a:rPr lang="en-GB" sz="3200" dirty="0">
                <a:latin typeface="+mj-lt"/>
              </a:rPr>
              <a:t>Use the prompts in the book.</a:t>
            </a:r>
          </a:p>
          <a:p>
            <a:pPr marL="342900" indent="-342900">
              <a:buFont typeface="Arial" panose="020B0604020202020204" pitchFamily="34" charset="0"/>
              <a:buChar char="•"/>
            </a:pPr>
            <a:r>
              <a:rPr lang="en-GB" sz="3200" dirty="0">
                <a:latin typeface="+mj-lt"/>
              </a:rPr>
              <a:t>If your child says the sound wrong, model how to say it correctly.</a:t>
            </a:r>
          </a:p>
          <a:p>
            <a:pPr marL="342900" indent="-342900">
              <a:buFont typeface="Arial" panose="020B0604020202020204" pitchFamily="34" charset="0"/>
              <a:buChar char="•"/>
            </a:pPr>
            <a:r>
              <a:rPr lang="en-GB" sz="3200" dirty="0">
                <a:latin typeface="+mj-lt"/>
              </a:rPr>
              <a:t>Read the book yourself.</a:t>
            </a:r>
          </a:p>
          <a:p>
            <a:pPr marL="342900" indent="-342900">
              <a:buFont typeface="Arial" panose="020B0604020202020204" pitchFamily="34" charset="0"/>
              <a:buChar char="•"/>
            </a:pPr>
            <a:r>
              <a:rPr lang="en-GB" sz="3200" dirty="0">
                <a:latin typeface="+mj-lt"/>
              </a:rPr>
              <a:t>Have a focus – don’t try and fit everything into 10 minutes.</a:t>
            </a:r>
          </a:p>
          <a:p>
            <a:pPr marL="342900" indent="-342900">
              <a:buFont typeface="Arial" panose="020B0604020202020204" pitchFamily="34" charset="0"/>
              <a:buChar char="•"/>
            </a:pPr>
            <a:r>
              <a:rPr lang="en-GB" sz="3200" dirty="0">
                <a:latin typeface="+mj-lt"/>
              </a:rPr>
              <a:t>Be positive. Celebrate your child’s successes.</a:t>
            </a:r>
          </a:p>
        </p:txBody>
      </p:sp>
      <p:grpSp>
        <p:nvGrpSpPr>
          <p:cNvPr id="13" name="Group 12">
            <a:extLst>
              <a:ext uri="{FF2B5EF4-FFF2-40B4-BE49-F238E27FC236}">
                <a16:creationId xmlns:a16="http://schemas.microsoft.com/office/drawing/2014/main" id="{84A6CD8D-0E29-41D5-B962-0566469A901C}"/>
              </a:ext>
            </a:extLst>
          </p:cNvPr>
          <p:cNvGrpSpPr/>
          <p:nvPr/>
        </p:nvGrpSpPr>
        <p:grpSpPr>
          <a:xfrm>
            <a:off x="1754910" y="4993780"/>
            <a:ext cx="8622205" cy="1539057"/>
            <a:chOff x="1141595" y="156948"/>
            <a:chExt cx="12901576" cy="1253002"/>
          </a:xfrm>
        </p:grpSpPr>
        <p:sp>
          <p:nvSpPr>
            <p:cNvPr id="17" name="Flowchart: Alternate Process 16">
              <a:extLst>
                <a:ext uri="{FF2B5EF4-FFF2-40B4-BE49-F238E27FC236}">
                  <a16:creationId xmlns:a16="http://schemas.microsoft.com/office/drawing/2014/main" id="{0DCFB227-AE73-4ECF-953F-3C21E9CD5F66}"/>
                </a:ext>
              </a:extLst>
            </p:cNvPr>
            <p:cNvSpPr/>
            <p:nvPr/>
          </p:nvSpPr>
          <p:spPr bwMode="auto">
            <a:xfrm>
              <a:off x="1141595" y="156948"/>
              <a:ext cx="12901576" cy="1253002"/>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19" name="Rectangle 18">
              <a:extLst>
                <a:ext uri="{FF2B5EF4-FFF2-40B4-BE49-F238E27FC236}">
                  <a16:creationId xmlns:a16="http://schemas.microsoft.com/office/drawing/2014/main" id="{354F098C-DFB6-4E98-A2DE-3BFA97A5FCBC}"/>
                </a:ext>
              </a:extLst>
            </p:cNvPr>
            <p:cNvSpPr/>
            <p:nvPr/>
          </p:nvSpPr>
          <p:spPr>
            <a:xfrm>
              <a:off x="1341273" y="156948"/>
              <a:ext cx="12502217" cy="1127575"/>
            </a:xfrm>
            <a:prstGeom prst="rect">
              <a:avLst/>
            </a:prstGeom>
            <a:noFill/>
          </p:spPr>
          <p:txBody>
            <a:bodyPr wrap="square" lIns="91440" tIns="45720" rIns="91440" bIns="45720">
              <a:spAutoFit/>
            </a:bodyPr>
            <a:lstStyle/>
            <a:p>
              <a:pPr algn="ctr"/>
              <a:r>
                <a:rPr lang="en-US" sz="2800" b="0" cap="none" spc="0" dirty="0">
                  <a:ln w="0"/>
                  <a:solidFill>
                    <a:schemeClr val="tx1"/>
                  </a:solidFill>
                  <a:latin typeface="+mj-lt"/>
                </a:rPr>
                <a:t>We will use the same book the children take</a:t>
              </a:r>
            </a:p>
            <a:p>
              <a:pPr algn="ctr"/>
              <a:r>
                <a:rPr lang="en-US" sz="2800" dirty="0">
                  <a:ln w="0"/>
                  <a:latin typeface="+mj-lt"/>
                </a:rPr>
                <a:t>home in all 3 adult led sessions in school.  P</a:t>
              </a:r>
              <a:r>
                <a:rPr lang="en-US" sz="2800" b="0" cap="none" spc="0" dirty="0">
                  <a:ln w="0"/>
                  <a:solidFill>
                    <a:schemeClr val="tx1"/>
                  </a:solidFill>
                  <a:latin typeface="+mj-lt"/>
                </a:rPr>
                <a:t>lease make sure your child keeps their </a:t>
              </a:r>
              <a:r>
                <a:rPr lang="en-US" sz="2800" dirty="0">
                  <a:ln w="0"/>
                  <a:latin typeface="+mj-lt"/>
                </a:rPr>
                <a:t>book in their bag each day.</a:t>
              </a:r>
              <a:endParaRPr lang="en-US" sz="2800" b="0" cap="none" spc="0" dirty="0">
                <a:ln w="0"/>
                <a:solidFill>
                  <a:schemeClr val="tx1"/>
                </a:solidFill>
                <a:latin typeface="+mj-lt"/>
              </a:endParaRPr>
            </a:p>
          </p:txBody>
        </p:sp>
      </p:grpSp>
    </p:spTree>
    <p:extLst>
      <p:ext uri="{BB962C8B-B14F-4D97-AF65-F5344CB8AC3E}">
        <p14:creationId xmlns:p14="http://schemas.microsoft.com/office/powerpoint/2010/main" val="305155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D509D1-93B6-4F4E-A52A-E5F66BE4542F}"/>
              </a:ext>
            </a:extLst>
          </p:cNvPr>
          <p:cNvGrpSpPr/>
          <p:nvPr/>
        </p:nvGrpSpPr>
        <p:grpSpPr>
          <a:xfrm>
            <a:off x="2442100" y="302403"/>
            <a:ext cx="6842681" cy="919396"/>
            <a:chOff x="2442100" y="302403"/>
            <a:chExt cx="6842681" cy="919396"/>
          </a:xfrm>
        </p:grpSpPr>
        <p:sp>
          <p:nvSpPr>
            <p:cNvPr id="5" name="Flowchart: Alternate Process 4">
              <a:extLst>
                <a:ext uri="{FF2B5EF4-FFF2-40B4-BE49-F238E27FC236}">
                  <a16:creationId xmlns:a16="http://schemas.microsoft.com/office/drawing/2014/main" id="{12EB438B-2B9F-40FA-8984-71E317A909A0}"/>
                </a:ext>
              </a:extLst>
            </p:cNvPr>
            <p:cNvSpPr/>
            <p:nvPr/>
          </p:nvSpPr>
          <p:spPr bwMode="auto">
            <a:xfrm>
              <a:off x="2442100" y="302403"/>
              <a:ext cx="6842681" cy="919396"/>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6" name="Rectangle 5">
              <a:extLst>
                <a:ext uri="{FF2B5EF4-FFF2-40B4-BE49-F238E27FC236}">
                  <a16:creationId xmlns:a16="http://schemas.microsoft.com/office/drawing/2014/main" id="{E1DD33B1-6A40-4A7A-AEE0-7860576981CD}"/>
                </a:ext>
              </a:extLst>
            </p:cNvPr>
            <p:cNvSpPr/>
            <p:nvPr/>
          </p:nvSpPr>
          <p:spPr>
            <a:xfrm>
              <a:off x="3236251" y="352138"/>
              <a:ext cx="5658367" cy="707886"/>
            </a:xfrm>
            <a:prstGeom prst="rect">
              <a:avLst/>
            </a:prstGeom>
            <a:noFill/>
          </p:spPr>
          <p:txBody>
            <a:bodyPr wrap="square" lIns="91440" tIns="45720" rIns="91440" bIns="45720">
              <a:spAutoFit/>
            </a:bodyPr>
            <a:lstStyle/>
            <a:p>
              <a:pPr algn="ctr"/>
              <a:r>
                <a:rPr lang="en-US" sz="4000" b="0" cap="none" spc="0" dirty="0">
                  <a:ln w="0"/>
                  <a:solidFill>
                    <a:schemeClr val="tx1"/>
                  </a:solidFill>
                  <a:latin typeface="+mj-lt"/>
                </a:rPr>
                <a:t>Suggested reading week</a:t>
              </a:r>
            </a:p>
          </p:txBody>
        </p:sp>
      </p:grpSp>
      <p:sp>
        <p:nvSpPr>
          <p:cNvPr id="18" name="TextBox 17">
            <a:extLst>
              <a:ext uri="{FF2B5EF4-FFF2-40B4-BE49-F238E27FC236}">
                <a16:creationId xmlns:a16="http://schemas.microsoft.com/office/drawing/2014/main" id="{043FBA3B-2FD4-41B2-BE85-29020E3006E7}"/>
              </a:ext>
            </a:extLst>
          </p:cNvPr>
          <p:cNvSpPr txBox="1"/>
          <p:nvPr/>
        </p:nvSpPr>
        <p:spPr>
          <a:xfrm>
            <a:off x="730331" y="1351575"/>
            <a:ext cx="10634355" cy="4247317"/>
          </a:xfrm>
          <a:prstGeom prst="rect">
            <a:avLst/>
          </a:prstGeom>
          <a:noFill/>
        </p:spPr>
        <p:txBody>
          <a:bodyPr wrap="square" rtlCol="0">
            <a:spAutoFit/>
          </a:bodyPr>
          <a:lstStyle/>
          <a:p>
            <a:pPr marL="342900" indent="-342900">
              <a:buFont typeface="Arial" panose="020B0604020202020204" pitchFamily="34" charset="0"/>
              <a:buChar char="•"/>
            </a:pPr>
            <a:r>
              <a:rPr lang="en-GB" sz="3000" b="1" dirty="0">
                <a:latin typeface="+mj-lt"/>
              </a:rPr>
              <a:t>Day 1 </a:t>
            </a:r>
            <a:r>
              <a:rPr lang="en-GB" sz="3000" dirty="0">
                <a:latin typeface="+mj-lt"/>
              </a:rPr>
              <a:t>– Read the whole book after looking at key sounds, words and tricky words.</a:t>
            </a:r>
          </a:p>
          <a:p>
            <a:pPr marL="342900" indent="-342900">
              <a:buFont typeface="Arial" panose="020B0604020202020204" pitchFamily="34" charset="0"/>
              <a:buChar char="•"/>
            </a:pPr>
            <a:r>
              <a:rPr lang="en-GB" sz="3000" b="1" dirty="0">
                <a:latin typeface="+mj-lt"/>
              </a:rPr>
              <a:t>Day 2 </a:t>
            </a:r>
            <a:r>
              <a:rPr lang="en-GB" sz="3000" dirty="0">
                <a:latin typeface="+mj-lt"/>
              </a:rPr>
              <a:t>– Read the book to your child and they copy the prosody. </a:t>
            </a:r>
          </a:p>
          <a:p>
            <a:pPr marL="342900" indent="-342900">
              <a:buFont typeface="Arial" panose="020B0604020202020204" pitchFamily="34" charset="0"/>
              <a:buChar char="•"/>
            </a:pPr>
            <a:r>
              <a:rPr lang="en-GB" sz="3000" b="1" dirty="0">
                <a:latin typeface="+mj-lt"/>
              </a:rPr>
              <a:t>Day 3 </a:t>
            </a:r>
            <a:r>
              <a:rPr lang="en-GB" sz="3000" dirty="0">
                <a:latin typeface="+mj-lt"/>
              </a:rPr>
              <a:t>– Read the book with prosody independently. </a:t>
            </a:r>
          </a:p>
          <a:p>
            <a:pPr marL="342900" indent="-342900">
              <a:buFont typeface="Arial" panose="020B0604020202020204" pitchFamily="34" charset="0"/>
              <a:buChar char="•"/>
            </a:pPr>
            <a:r>
              <a:rPr lang="en-GB" sz="3000" b="1" dirty="0">
                <a:latin typeface="+mj-lt"/>
              </a:rPr>
              <a:t>Day 4 </a:t>
            </a:r>
            <a:r>
              <a:rPr lang="en-GB" sz="3000" dirty="0">
                <a:latin typeface="+mj-lt"/>
              </a:rPr>
              <a:t>– Read the book and talk about what is happening with your child. </a:t>
            </a:r>
          </a:p>
          <a:p>
            <a:pPr marL="342900" indent="-342900">
              <a:buFont typeface="Arial" panose="020B0604020202020204" pitchFamily="34" charset="0"/>
              <a:buChar char="•"/>
            </a:pPr>
            <a:r>
              <a:rPr lang="en-GB" sz="3000" b="1" dirty="0">
                <a:latin typeface="+mj-lt"/>
              </a:rPr>
              <a:t>Day 5 </a:t>
            </a:r>
            <a:r>
              <a:rPr lang="en-GB" sz="3000" dirty="0">
                <a:latin typeface="+mj-lt"/>
              </a:rPr>
              <a:t>– Read the book and ask comprehension questions.</a:t>
            </a:r>
          </a:p>
          <a:p>
            <a:pPr marL="342900" indent="-342900">
              <a:buFont typeface="Arial" panose="020B0604020202020204" pitchFamily="34" charset="0"/>
              <a:buChar char="•"/>
            </a:pPr>
            <a:endParaRPr lang="en-GB" sz="3000" dirty="0">
              <a:latin typeface="+mj-lt"/>
            </a:endParaRPr>
          </a:p>
          <a:p>
            <a:pPr marL="342900" indent="-342900">
              <a:buFont typeface="Arial" panose="020B0604020202020204" pitchFamily="34" charset="0"/>
              <a:buChar char="•"/>
            </a:pPr>
            <a:endParaRPr lang="en-GB" sz="3000" dirty="0">
              <a:latin typeface="+mj-lt"/>
            </a:endParaRPr>
          </a:p>
        </p:txBody>
      </p:sp>
      <p:grpSp>
        <p:nvGrpSpPr>
          <p:cNvPr id="13" name="Group 12">
            <a:extLst>
              <a:ext uri="{FF2B5EF4-FFF2-40B4-BE49-F238E27FC236}">
                <a16:creationId xmlns:a16="http://schemas.microsoft.com/office/drawing/2014/main" id="{84A6CD8D-0E29-41D5-B962-0566469A901C}"/>
              </a:ext>
            </a:extLst>
          </p:cNvPr>
          <p:cNvGrpSpPr/>
          <p:nvPr/>
        </p:nvGrpSpPr>
        <p:grpSpPr>
          <a:xfrm>
            <a:off x="1117600" y="4779851"/>
            <a:ext cx="9878950" cy="1756588"/>
            <a:chOff x="-935444" y="708394"/>
            <a:chExt cx="13070195" cy="1073333"/>
          </a:xfrm>
        </p:grpSpPr>
        <p:sp>
          <p:nvSpPr>
            <p:cNvPr id="17" name="Flowchart: Alternate Process 16">
              <a:extLst>
                <a:ext uri="{FF2B5EF4-FFF2-40B4-BE49-F238E27FC236}">
                  <a16:creationId xmlns:a16="http://schemas.microsoft.com/office/drawing/2014/main" id="{0DCFB227-AE73-4ECF-953F-3C21E9CD5F66}"/>
                </a:ext>
              </a:extLst>
            </p:cNvPr>
            <p:cNvSpPr/>
            <p:nvPr/>
          </p:nvSpPr>
          <p:spPr bwMode="auto">
            <a:xfrm>
              <a:off x="-935444" y="708394"/>
              <a:ext cx="13070195" cy="1007784"/>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19" name="Rectangle 18">
              <a:extLst>
                <a:ext uri="{FF2B5EF4-FFF2-40B4-BE49-F238E27FC236}">
                  <a16:creationId xmlns:a16="http://schemas.microsoft.com/office/drawing/2014/main" id="{354F098C-DFB6-4E98-A2DE-3BFA97A5FCBC}"/>
                </a:ext>
              </a:extLst>
            </p:cNvPr>
            <p:cNvSpPr/>
            <p:nvPr/>
          </p:nvSpPr>
          <p:spPr>
            <a:xfrm>
              <a:off x="-874780" y="935449"/>
              <a:ext cx="12923555" cy="846278"/>
            </a:xfrm>
            <a:prstGeom prst="rect">
              <a:avLst/>
            </a:prstGeom>
            <a:noFill/>
          </p:spPr>
          <p:txBody>
            <a:bodyPr wrap="square" lIns="91440" tIns="45720" rIns="91440" bIns="45720">
              <a:spAutoFit/>
            </a:bodyPr>
            <a:lstStyle/>
            <a:p>
              <a:pPr algn="ctr"/>
              <a:r>
                <a:rPr lang="en-US" sz="2800" b="0" cap="none" spc="0" dirty="0">
                  <a:ln w="0"/>
                  <a:solidFill>
                    <a:schemeClr val="tx1"/>
                  </a:solidFill>
                  <a:latin typeface="+mj-lt"/>
                </a:rPr>
                <a:t>Please note: before any reading </a:t>
              </a:r>
              <a:r>
                <a:rPr lang="en-US" sz="2800" dirty="0">
                  <a:ln w="0"/>
                  <a:latin typeface="+mj-lt"/>
                </a:rPr>
                <a:t>session, it is really helpful to recap the key sounds, words </a:t>
              </a:r>
              <a:r>
                <a:rPr lang="en-US" sz="2800" b="0" cap="none" spc="0" dirty="0">
                  <a:ln w="0"/>
                  <a:solidFill>
                    <a:schemeClr val="tx1"/>
                  </a:solidFill>
                  <a:latin typeface="+mj-lt"/>
                </a:rPr>
                <a:t>and tricky words they will find in the book, which are on the inside of the front cover of the book.</a:t>
              </a:r>
            </a:p>
          </p:txBody>
        </p:sp>
      </p:grpSp>
    </p:spTree>
    <p:extLst>
      <p:ext uri="{BB962C8B-B14F-4D97-AF65-F5344CB8AC3E}">
        <p14:creationId xmlns:p14="http://schemas.microsoft.com/office/powerpoint/2010/main" val="84620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85E9F9-D8CB-4F24-B54B-80D990CAD058}"/>
              </a:ext>
            </a:extLst>
          </p:cNvPr>
          <p:cNvSpPr txBox="1"/>
          <p:nvPr/>
        </p:nvSpPr>
        <p:spPr>
          <a:xfrm>
            <a:off x="0" y="2780928"/>
            <a:ext cx="12191999"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Reading beyond Year 1</a:t>
            </a:r>
          </a:p>
        </p:txBody>
      </p:sp>
    </p:spTree>
    <p:extLst>
      <p:ext uri="{BB962C8B-B14F-4D97-AF65-F5344CB8AC3E}">
        <p14:creationId xmlns:p14="http://schemas.microsoft.com/office/powerpoint/2010/main" val="201309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D509D1-93B6-4F4E-A52A-E5F66BE4542F}"/>
              </a:ext>
            </a:extLst>
          </p:cNvPr>
          <p:cNvGrpSpPr/>
          <p:nvPr/>
        </p:nvGrpSpPr>
        <p:grpSpPr>
          <a:xfrm>
            <a:off x="1163452" y="302403"/>
            <a:ext cx="9833098" cy="919396"/>
            <a:chOff x="2442100" y="302403"/>
            <a:chExt cx="6842681" cy="919396"/>
          </a:xfrm>
        </p:grpSpPr>
        <p:sp>
          <p:nvSpPr>
            <p:cNvPr id="5" name="Flowchart: Alternate Process 4">
              <a:extLst>
                <a:ext uri="{FF2B5EF4-FFF2-40B4-BE49-F238E27FC236}">
                  <a16:creationId xmlns:a16="http://schemas.microsoft.com/office/drawing/2014/main" id="{12EB438B-2B9F-40FA-8984-71E317A909A0}"/>
                </a:ext>
              </a:extLst>
            </p:cNvPr>
            <p:cNvSpPr/>
            <p:nvPr/>
          </p:nvSpPr>
          <p:spPr bwMode="auto">
            <a:xfrm>
              <a:off x="2442100" y="302403"/>
              <a:ext cx="6842681" cy="919396"/>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6" name="Rectangle 5">
              <a:extLst>
                <a:ext uri="{FF2B5EF4-FFF2-40B4-BE49-F238E27FC236}">
                  <a16:creationId xmlns:a16="http://schemas.microsoft.com/office/drawing/2014/main" id="{E1DD33B1-6A40-4A7A-AEE0-7860576981CD}"/>
                </a:ext>
              </a:extLst>
            </p:cNvPr>
            <p:cNvSpPr/>
            <p:nvPr/>
          </p:nvSpPr>
          <p:spPr>
            <a:xfrm>
              <a:off x="2672647" y="389310"/>
              <a:ext cx="6381586" cy="707886"/>
            </a:xfrm>
            <a:prstGeom prst="rect">
              <a:avLst/>
            </a:prstGeom>
            <a:noFill/>
          </p:spPr>
          <p:txBody>
            <a:bodyPr wrap="square" lIns="91440" tIns="45720" rIns="91440" bIns="45720">
              <a:spAutoFit/>
            </a:bodyPr>
            <a:lstStyle/>
            <a:p>
              <a:pPr algn="ctr"/>
              <a:r>
                <a:rPr lang="en-US" sz="4000" b="0" cap="none" spc="0" dirty="0">
                  <a:ln w="0"/>
                  <a:solidFill>
                    <a:schemeClr val="tx1"/>
                  </a:solidFill>
                  <a:latin typeface="+mj-lt"/>
                </a:rPr>
                <a:t>Reading in Year 2</a:t>
              </a:r>
            </a:p>
          </p:txBody>
        </p:sp>
      </p:grpSp>
      <p:sp>
        <p:nvSpPr>
          <p:cNvPr id="18" name="TextBox 17">
            <a:extLst>
              <a:ext uri="{FF2B5EF4-FFF2-40B4-BE49-F238E27FC236}">
                <a16:creationId xmlns:a16="http://schemas.microsoft.com/office/drawing/2014/main" id="{043FBA3B-2FD4-41B2-BE85-29020E3006E7}"/>
              </a:ext>
            </a:extLst>
          </p:cNvPr>
          <p:cNvSpPr txBox="1"/>
          <p:nvPr/>
        </p:nvSpPr>
        <p:spPr>
          <a:xfrm>
            <a:off x="620261" y="1426269"/>
            <a:ext cx="10634355" cy="5262979"/>
          </a:xfrm>
          <a:prstGeom prst="rect">
            <a:avLst/>
          </a:prstGeom>
          <a:noFill/>
        </p:spPr>
        <p:txBody>
          <a:bodyPr wrap="square" rtlCol="0">
            <a:spAutoFit/>
          </a:bodyPr>
          <a:lstStyle/>
          <a:p>
            <a:pPr marL="342900" indent="-342900">
              <a:buFont typeface="Arial" panose="020B0604020202020204" pitchFamily="34" charset="0"/>
              <a:buChar char="•"/>
            </a:pPr>
            <a:r>
              <a:rPr lang="en-GB" sz="2800" b="1" dirty="0"/>
              <a:t>Phonic decoding skills must be practised until children become automatic at recognising and blending all GPCs and fluent reading is established. </a:t>
            </a:r>
          </a:p>
          <a:p>
            <a:pPr marL="342900" indent="-342900">
              <a:buFont typeface="Arial" panose="020B0604020202020204" pitchFamily="34" charset="0"/>
              <a:buChar char="•"/>
            </a:pPr>
            <a:r>
              <a:rPr lang="en-GB" sz="2800" dirty="0"/>
              <a:t>It is common for children to be unable to read with prosody when they are learning to read – they are not reading at a fast enough rate to think about what they are reading as they read.</a:t>
            </a:r>
          </a:p>
          <a:p>
            <a:pPr marL="342900" indent="-342900">
              <a:buFont typeface="Arial" panose="020B0604020202020204" pitchFamily="34" charset="0"/>
              <a:buChar char="•"/>
            </a:pPr>
            <a:r>
              <a:rPr lang="en-GB" sz="2800" dirty="0"/>
              <a:t>Fluency assessments begin in the Spring term and will continue until the Summer term. These assess </a:t>
            </a:r>
            <a:r>
              <a:rPr lang="en-GB" sz="2800" b="1" dirty="0"/>
              <a:t>speed </a:t>
            </a:r>
            <a:r>
              <a:rPr lang="en-GB" sz="2800" b="1" u="sng" dirty="0"/>
              <a:t>and</a:t>
            </a:r>
            <a:r>
              <a:rPr lang="en-GB" sz="2800" b="1" dirty="0"/>
              <a:t> accuracy! </a:t>
            </a:r>
          </a:p>
          <a:p>
            <a:pPr marL="342900" indent="-342900">
              <a:buFont typeface="Arial" panose="020B0604020202020204" pitchFamily="34" charset="0"/>
              <a:buChar char="•"/>
            </a:pPr>
            <a:r>
              <a:rPr lang="en-GB" sz="2800" dirty="0"/>
              <a:t>Children in Year 1 should be reading at 60–70+ words per minute at the end of the programme, with a 90% accuracy rate. </a:t>
            </a:r>
          </a:p>
          <a:p>
            <a:pPr marL="342900" indent="-342900">
              <a:buFont typeface="Arial" panose="020B0604020202020204" pitchFamily="34" charset="0"/>
              <a:buChar char="•"/>
            </a:pPr>
            <a:r>
              <a:rPr lang="en-GB" sz="2800" dirty="0"/>
              <a:t>A reading speed of 90 words per minute is required to integrate comprehension whilst reading (Armbruster et al, 2001).</a:t>
            </a:r>
          </a:p>
        </p:txBody>
      </p:sp>
    </p:spTree>
    <p:extLst>
      <p:ext uri="{BB962C8B-B14F-4D97-AF65-F5344CB8AC3E}">
        <p14:creationId xmlns:p14="http://schemas.microsoft.com/office/powerpoint/2010/main" val="350364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D509D1-93B6-4F4E-A52A-E5F66BE4542F}"/>
              </a:ext>
            </a:extLst>
          </p:cNvPr>
          <p:cNvGrpSpPr/>
          <p:nvPr/>
        </p:nvGrpSpPr>
        <p:grpSpPr>
          <a:xfrm>
            <a:off x="1163452" y="302403"/>
            <a:ext cx="9833098" cy="919396"/>
            <a:chOff x="2442100" y="302403"/>
            <a:chExt cx="6842681" cy="919396"/>
          </a:xfrm>
        </p:grpSpPr>
        <p:sp>
          <p:nvSpPr>
            <p:cNvPr id="5" name="Flowchart: Alternate Process 4">
              <a:extLst>
                <a:ext uri="{FF2B5EF4-FFF2-40B4-BE49-F238E27FC236}">
                  <a16:creationId xmlns:a16="http://schemas.microsoft.com/office/drawing/2014/main" id="{12EB438B-2B9F-40FA-8984-71E317A909A0}"/>
                </a:ext>
              </a:extLst>
            </p:cNvPr>
            <p:cNvSpPr/>
            <p:nvPr/>
          </p:nvSpPr>
          <p:spPr bwMode="auto">
            <a:xfrm>
              <a:off x="2442100" y="302403"/>
              <a:ext cx="6842681" cy="919396"/>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rPr>
                <a:t> </a:t>
              </a:r>
            </a:p>
          </p:txBody>
        </p:sp>
        <p:sp>
          <p:nvSpPr>
            <p:cNvPr id="6" name="Rectangle 5">
              <a:extLst>
                <a:ext uri="{FF2B5EF4-FFF2-40B4-BE49-F238E27FC236}">
                  <a16:creationId xmlns:a16="http://schemas.microsoft.com/office/drawing/2014/main" id="{E1DD33B1-6A40-4A7A-AEE0-7860576981CD}"/>
                </a:ext>
              </a:extLst>
            </p:cNvPr>
            <p:cNvSpPr/>
            <p:nvPr/>
          </p:nvSpPr>
          <p:spPr>
            <a:xfrm>
              <a:off x="2672647" y="389310"/>
              <a:ext cx="6381586" cy="707886"/>
            </a:xfrm>
            <a:prstGeom prst="rect">
              <a:avLst/>
            </a:prstGeom>
            <a:noFill/>
          </p:spPr>
          <p:txBody>
            <a:bodyPr wrap="square" lIns="91440" tIns="45720" rIns="91440" bIns="45720">
              <a:spAutoFit/>
            </a:bodyPr>
            <a:lstStyle/>
            <a:p>
              <a:pPr algn="ctr"/>
              <a:r>
                <a:rPr lang="en-US" sz="4000" b="0" cap="none" spc="0" dirty="0">
                  <a:ln w="0"/>
                  <a:solidFill>
                    <a:schemeClr val="tx1"/>
                  </a:solidFill>
                  <a:latin typeface="+mj-lt"/>
                </a:rPr>
                <a:t>Reading in Year 2 (Cont.)</a:t>
              </a:r>
            </a:p>
          </p:txBody>
        </p:sp>
      </p:grpSp>
      <p:sp>
        <p:nvSpPr>
          <p:cNvPr id="18" name="TextBox 17">
            <a:extLst>
              <a:ext uri="{FF2B5EF4-FFF2-40B4-BE49-F238E27FC236}">
                <a16:creationId xmlns:a16="http://schemas.microsoft.com/office/drawing/2014/main" id="{043FBA3B-2FD4-41B2-BE85-29020E3006E7}"/>
              </a:ext>
            </a:extLst>
          </p:cNvPr>
          <p:cNvSpPr txBox="1"/>
          <p:nvPr/>
        </p:nvSpPr>
        <p:spPr>
          <a:xfrm>
            <a:off x="633513" y="1413016"/>
            <a:ext cx="10634355" cy="5262979"/>
          </a:xfrm>
          <a:prstGeom prst="rect">
            <a:avLst/>
          </a:prstGeom>
          <a:noFill/>
        </p:spPr>
        <p:txBody>
          <a:bodyPr wrap="square" rtlCol="0">
            <a:spAutoFit/>
          </a:bodyPr>
          <a:lstStyle/>
          <a:p>
            <a:pPr marL="342900" indent="-342900">
              <a:buFont typeface="Arial" panose="020B0604020202020204" pitchFamily="34" charset="0"/>
              <a:buChar char="•"/>
            </a:pPr>
            <a:r>
              <a:rPr lang="en-GB" sz="2800" b="1" dirty="0"/>
              <a:t>Continued reading instruction in Year 2 is therefore crucial in order to teach fluency and enable children to become readers for life. </a:t>
            </a:r>
          </a:p>
          <a:p>
            <a:pPr marL="342900" indent="-342900">
              <a:buFont typeface="Arial" panose="020B0604020202020204" pitchFamily="34" charset="0"/>
              <a:buChar char="•"/>
            </a:pPr>
            <a:r>
              <a:rPr lang="en-GB" sz="2800" dirty="0"/>
              <a:t>If children have not secured sufficient fluency and phonic knowledge by the end of Year 1, they will continue to read at least three times per week, in ‘reading practice’ sessions, using Little Wandle fully decodable books.</a:t>
            </a:r>
          </a:p>
          <a:p>
            <a:pPr marL="342900" indent="-342900">
              <a:buFont typeface="Arial" panose="020B0604020202020204" pitchFamily="34" charset="0"/>
              <a:buChar char="•"/>
            </a:pPr>
            <a:r>
              <a:rPr lang="en-GB" sz="2800" dirty="0"/>
              <a:t>When children have achieved sufficient fluency and secure phonic knowledge, they will still have three sessions of guided reading instruction with an adult per week but will be using a range of non-Little Wandle, age-related texts chosen by their teacher.</a:t>
            </a:r>
          </a:p>
          <a:p>
            <a:pPr marL="342900" indent="-342900">
              <a:buFont typeface="Arial" panose="020B0604020202020204" pitchFamily="34" charset="0"/>
              <a:buChar char="•"/>
            </a:pPr>
            <a:r>
              <a:rPr lang="en-GB" sz="2800" dirty="0"/>
              <a:t>They will continue to work on developing their fluency and prosody but will focus more heavily on comprehension skills.</a:t>
            </a:r>
          </a:p>
        </p:txBody>
      </p:sp>
    </p:spTree>
    <p:extLst>
      <p:ext uri="{BB962C8B-B14F-4D97-AF65-F5344CB8AC3E}">
        <p14:creationId xmlns:p14="http://schemas.microsoft.com/office/powerpoint/2010/main" val="16166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8D841CE4-FA0B-4669-A25E-D597D769BD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8042" y="2737862"/>
            <a:ext cx="2547961" cy="3669686"/>
          </a:xfrm>
          <a:prstGeom prst="rect">
            <a:avLst/>
          </a:prstGeom>
        </p:spPr>
      </p:pic>
      <p:pic>
        <p:nvPicPr>
          <p:cNvPr id="7" name="Picture 6" descr="Calendar&#10;&#10;Description automatically generated">
            <a:extLst>
              <a:ext uri="{FF2B5EF4-FFF2-40B4-BE49-F238E27FC236}">
                <a16:creationId xmlns:a16="http://schemas.microsoft.com/office/drawing/2014/main" id="{E1D7D4CD-DB6C-423E-BF3C-494E522552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24428" y="2737862"/>
            <a:ext cx="2516930" cy="3663351"/>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79B32B35-AD0B-424A-8A84-C863CF64AA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45772" y="2737862"/>
            <a:ext cx="2547961" cy="3688692"/>
          </a:xfrm>
          <a:prstGeom prst="rect">
            <a:avLst/>
          </a:prstGeom>
        </p:spPr>
      </p:pic>
      <p:pic>
        <p:nvPicPr>
          <p:cNvPr id="11" name="Picture 10" descr="Table&#10;&#10;Description automatically generated with medium confidence">
            <a:extLst>
              <a:ext uri="{FF2B5EF4-FFF2-40B4-BE49-F238E27FC236}">
                <a16:creationId xmlns:a16="http://schemas.microsoft.com/office/drawing/2014/main" id="{E212B948-BBCC-4A13-917A-3AE324B682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8147" y="2807909"/>
            <a:ext cx="3046073" cy="3548597"/>
          </a:xfrm>
          <a:prstGeom prst="rect">
            <a:avLst/>
          </a:prstGeom>
        </p:spPr>
      </p:pic>
      <p:sp>
        <p:nvSpPr>
          <p:cNvPr id="12" name="TextBox 11">
            <a:extLst>
              <a:ext uri="{FF2B5EF4-FFF2-40B4-BE49-F238E27FC236}">
                <a16:creationId xmlns:a16="http://schemas.microsoft.com/office/drawing/2014/main" id="{0178069B-189B-42E5-95DA-AB15166A6797}"/>
              </a:ext>
            </a:extLst>
          </p:cNvPr>
          <p:cNvSpPr txBox="1"/>
          <p:nvPr/>
        </p:nvSpPr>
        <p:spPr>
          <a:xfrm>
            <a:off x="506913" y="1779005"/>
            <a:ext cx="12191999"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Resources for you at home</a:t>
            </a:r>
          </a:p>
        </p:txBody>
      </p:sp>
    </p:spTree>
    <p:extLst>
      <p:ext uri="{BB962C8B-B14F-4D97-AF65-F5344CB8AC3E}">
        <p14:creationId xmlns:p14="http://schemas.microsoft.com/office/powerpoint/2010/main" val="238357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a:xfrm>
            <a:off x="1451058" y="2442948"/>
            <a:ext cx="9780361" cy="3168352"/>
          </a:xfrm>
        </p:spPr>
        <p:txBody>
          <a:bodyPr vert="horz" lIns="91440" tIns="45720" rIns="91440" bIns="45720" rtlCol="0">
            <a:noAutofit/>
          </a:bodyPr>
          <a:lstStyle/>
          <a:p>
            <a:pPr eaLnBrk="1" hangingPunct="1"/>
            <a:r>
              <a:rPr lang="en-US" sz="6000" dirty="0"/>
              <a:t>A love of reading is the biggest indicator of future academic success.</a:t>
            </a:r>
          </a:p>
          <a:p>
            <a:pPr eaLnBrk="1" hangingPunct="1"/>
            <a:r>
              <a:rPr lang="en-US" sz="2000" dirty="0"/>
              <a:t>OECD (</a:t>
            </a:r>
            <a:r>
              <a:rPr lang="en-GB" sz="2000" b="0" dirty="0"/>
              <a:t>The Organisation for Economic Co-operation and Development)</a:t>
            </a:r>
            <a:endParaRPr lang="en-US" sz="20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9FD281-E935-43B2-B9A7-729A11F4D335}"/>
              </a:ext>
            </a:extLst>
          </p:cNvPr>
          <p:cNvGrpSpPr/>
          <p:nvPr/>
        </p:nvGrpSpPr>
        <p:grpSpPr>
          <a:xfrm>
            <a:off x="97062" y="528964"/>
            <a:ext cx="4164536" cy="2805294"/>
            <a:chOff x="393875" y="872165"/>
            <a:chExt cx="2361221" cy="1535940"/>
          </a:xfrm>
        </p:grpSpPr>
        <p:pic>
          <p:nvPicPr>
            <p:cNvPr id="4" name="Picture 3" descr="A picture containing icon&#10;&#10;Description automatically generated">
              <a:extLst>
                <a:ext uri="{FF2B5EF4-FFF2-40B4-BE49-F238E27FC236}">
                  <a16:creationId xmlns:a16="http://schemas.microsoft.com/office/drawing/2014/main" id="{654AAB1C-D14A-4AF3-99CE-D8E028141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75" y="872165"/>
              <a:ext cx="2361221" cy="1535940"/>
            </a:xfrm>
            <a:prstGeom prst="rect">
              <a:avLst/>
            </a:prstGeom>
          </p:spPr>
        </p:pic>
        <p:sp>
          <p:nvSpPr>
            <p:cNvPr id="5" name="TextBox 4">
              <a:extLst>
                <a:ext uri="{FF2B5EF4-FFF2-40B4-BE49-F238E27FC236}">
                  <a16:creationId xmlns:a16="http://schemas.microsoft.com/office/drawing/2014/main" id="{CB13D861-C6B3-4F12-A520-2AE08236A8A5}"/>
                </a:ext>
              </a:extLst>
            </p:cNvPr>
            <p:cNvSpPr txBox="1"/>
            <p:nvPr/>
          </p:nvSpPr>
          <p:spPr>
            <a:xfrm rot="957825">
              <a:off x="700992" y="975009"/>
              <a:ext cx="922134" cy="1061627"/>
            </a:xfrm>
            <a:prstGeom prst="rect">
              <a:avLst/>
            </a:prstGeom>
            <a:noFill/>
          </p:spPr>
          <p:txBody>
            <a:bodyPr wrap="square" rtlCol="0">
              <a:spAutoFit/>
            </a:bodyPr>
            <a:lstStyle/>
            <a:p>
              <a:r>
                <a:rPr lang="en-GB" sz="2000" dirty="0">
                  <a:latin typeface="+mj-lt"/>
                </a:rPr>
                <a:t>Children who are read to at least 3 times a week by a family member</a:t>
              </a:r>
            </a:p>
          </p:txBody>
        </p:sp>
        <p:sp>
          <p:nvSpPr>
            <p:cNvPr id="6" name="TextBox 5">
              <a:extLst>
                <a:ext uri="{FF2B5EF4-FFF2-40B4-BE49-F238E27FC236}">
                  <a16:creationId xmlns:a16="http://schemas.microsoft.com/office/drawing/2014/main" id="{D0798909-E9C5-4BA9-AA30-3C03FAA818FA}"/>
                </a:ext>
              </a:extLst>
            </p:cNvPr>
            <p:cNvSpPr txBox="1"/>
            <p:nvPr/>
          </p:nvSpPr>
          <p:spPr>
            <a:xfrm>
              <a:off x="1681519" y="1245738"/>
              <a:ext cx="922134" cy="893115"/>
            </a:xfrm>
            <a:prstGeom prst="rect">
              <a:avLst/>
            </a:prstGeom>
            <a:noFill/>
          </p:spPr>
          <p:txBody>
            <a:bodyPr wrap="square" rtlCol="0">
              <a:spAutoFit/>
            </a:bodyPr>
            <a:lstStyle/>
            <a:p>
              <a:r>
                <a:rPr lang="en-GB" sz="2000" dirty="0">
                  <a:latin typeface="+mj-lt"/>
                </a:rPr>
                <a:t>are almost twice as likely to score in the top 25% in reading.</a:t>
              </a:r>
            </a:p>
          </p:txBody>
        </p:sp>
      </p:grpSp>
      <p:sp>
        <p:nvSpPr>
          <p:cNvPr id="2" name="Rectangle 1">
            <a:extLst>
              <a:ext uri="{FF2B5EF4-FFF2-40B4-BE49-F238E27FC236}">
                <a16:creationId xmlns:a16="http://schemas.microsoft.com/office/drawing/2014/main" id="{9210F7A8-A62C-4094-BD39-BBFD1F2F26F3}"/>
              </a:ext>
            </a:extLst>
          </p:cNvPr>
          <p:cNvSpPr/>
          <p:nvPr/>
        </p:nvSpPr>
        <p:spPr>
          <a:xfrm>
            <a:off x="3560466" y="113466"/>
            <a:ext cx="507106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mj-lt"/>
              </a:rPr>
              <a:t>Reading Statistics</a:t>
            </a:r>
          </a:p>
        </p:txBody>
      </p:sp>
      <p:sp>
        <p:nvSpPr>
          <p:cNvPr id="17" name="TextBox 16">
            <a:extLst>
              <a:ext uri="{FF2B5EF4-FFF2-40B4-BE49-F238E27FC236}">
                <a16:creationId xmlns:a16="http://schemas.microsoft.com/office/drawing/2014/main" id="{9939EB68-F671-482F-B8FF-0268047452FF}"/>
              </a:ext>
            </a:extLst>
          </p:cNvPr>
          <p:cNvSpPr txBox="1"/>
          <p:nvPr/>
        </p:nvSpPr>
        <p:spPr>
          <a:xfrm>
            <a:off x="5609384" y="3647545"/>
            <a:ext cx="2269166" cy="769441"/>
          </a:xfrm>
          <a:prstGeom prst="rect">
            <a:avLst/>
          </a:prstGeom>
          <a:noFill/>
        </p:spPr>
        <p:txBody>
          <a:bodyPr wrap="square">
            <a:spAutoFit/>
          </a:bodyPr>
          <a:lstStyle/>
          <a:p>
            <a:r>
              <a:rPr lang="en-GB" sz="1100" dirty="0">
                <a:latin typeface="+mj-lt"/>
              </a:rPr>
              <a:t>[McGrane et al. (2017) </a:t>
            </a:r>
            <a:r>
              <a:rPr lang="en-GB" sz="1100" dirty="0">
                <a:latin typeface="+mj-lt"/>
                <a:hlinkClick r:id="rId3"/>
              </a:rPr>
              <a:t>Progress in </a:t>
            </a:r>
          </a:p>
          <a:p>
            <a:r>
              <a:rPr lang="en-GB" sz="1100" dirty="0">
                <a:latin typeface="+mj-lt"/>
                <a:hlinkClick r:id="rId3"/>
              </a:rPr>
              <a:t>International Reading Literacy Study (PIRLS): </a:t>
            </a:r>
          </a:p>
          <a:p>
            <a:r>
              <a:rPr lang="en-GB" sz="1100" dirty="0">
                <a:latin typeface="+mj-lt"/>
                <a:hlinkClick r:id="rId3"/>
              </a:rPr>
              <a:t>National Report for England</a:t>
            </a:r>
            <a:r>
              <a:rPr lang="en-GB" sz="1100" dirty="0">
                <a:latin typeface="+mj-lt"/>
              </a:rPr>
              <a:t> p. 16]</a:t>
            </a:r>
          </a:p>
        </p:txBody>
      </p:sp>
      <p:grpSp>
        <p:nvGrpSpPr>
          <p:cNvPr id="8" name="Group 7">
            <a:extLst>
              <a:ext uri="{FF2B5EF4-FFF2-40B4-BE49-F238E27FC236}">
                <a16:creationId xmlns:a16="http://schemas.microsoft.com/office/drawing/2014/main" id="{1188A1E8-606C-4B42-BF64-1BDF62474F4D}"/>
              </a:ext>
            </a:extLst>
          </p:cNvPr>
          <p:cNvGrpSpPr/>
          <p:nvPr/>
        </p:nvGrpSpPr>
        <p:grpSpPr>
          <a:xfrm>
            <a:off x="4059554" y="922523"/>
            <a:ext cx="4164537" cy="2805294"/>
            <a:chOff x="782004" y="1033936"/>
            <a:chExt cx="2361221" cy="1535940"/>
          </a:xfrm>
        </p:grpSpPr>
        <p:pic>
          <p:nvPicPr>
            <p:cNvPr id="9" name="Picture 8" descr="A picture containing icon&#10;&#10;Description automatically generated">
              <a:extLst>
                <a:ext uri="{FF2B5EF4-FFF2-40B4-BE49-F238E27FC236}">
                  <a16:creationId xmlns:a16="http://schemas.microsoft.com/office/drawing/2014/main" id="{B15BC04F-2680-4BC0-BA8D-E6DC33574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04" y="1033936"/>
              <a:ext cx="2361221" cy="1535940"/>
            </a:xfrm>
            <a:prstGeom prst="rect">
              <a:avLst/>
            </a:prstGeom>
          </p:spPr>
        </p:pic>
        <p:sp>
          <p:nvSpPr>
            <p:cNvPr id="10" name="TextBox 9">
              <a:extLst>
                <a:ext uri="{FF2B5EF4-FFF2-40B4-BE49-F238E27FC236}">
                  <a16:creationId xmlns:a16="http://schemas.microsoft.com/office/drawing/2014/main" id="{6130544B-F8A3-43A9-B019-5A41EF9BA3EE}"/>
                </a:ext>
              </a:extLst>
            </p:cNvPr>
            <p:cNvSpPr txBox="1"/>
            <p:nvPr/>
          </p:nvSpPr>
          <p:spPr>
            <a:xfrm rot="957825">
              <a:off x="1044939" y="1116163"/>
              <a:ext cx="958608" cy="1129032"/>
            </a:xfrm>
            <a:prstGeom prst="rect">
              <a:avLst/>
            </a:prstGeom>
            <a:noFill/>
          </p:spPr>
          <p:txBody>
            <a:bodyPr wrap="square" rtlCol="0">
              <a:spAutoFit/>
            </a:bodyPr>
            <a:lstStyle/>
            <a:p>
              <a:r>
                <a:rPr lang="en-GB" sz="1600" dirty="0">
                  <a:latin typeface="+mj-lt"/>
                </a:rPr>
                <a:t>Reading for pleasure is more important for children’s cognitive development than their parent’s level of</a:t>
              </a:r>
            </a:p>
          </p:txBody>
        </p:sp>
        <p:sp>
          <p:nvSpPr>
            <p:cNvPr id="11" name="TextBox 10">
              <a:extLst>
                <a:ext uri="{FF2B5EF4-FFF2-40B4-BE49-F238E27FC236}">
                  <a16:creationId xmlns:a16="http://schemas.microsoft.com/office/drawing/2014/main" id="{461555D4-7F21-4892-8A01-94C17AC0A172}"/>
                </a:ext>
              </a:extLst>
            </p:cNvPr>
            <p:cNvSpPr txBox="1"/>
            <p:nvPr/>
          </p:nvSpPr>
          <p:spPr>
            <a:xfrm>
              <a:off x="2027877" y="1435384"/>
              <a:ext cx="968081" cy="859412"/>
            </a:xfrm>
            <a:prstGeom prst="rect">
              <a:avLst/>
            </a:prstGeom>
            <a:noFill/>
          </p:spPr>
          <p:txBody>
            <a:bodyPr wrap="square" rtlCol="0">
              <a:spAutoFit/>
            </a:bodyPr>
            <a:lstStyle/>
            <a:p>
              <a:r>
                <a:rPr lang="en-GB" sz="1600" dirty="0">
                  <a:latin typeface="+mj-lt"/>
                </a:rPr>
                <a:t>education and is a more powerful factor in life achievement than socio-economic background.</a:t>
              </a:r>
            </a:p>
          </p:txBody>
        </p:sp>
      </p:grpSp>
      <p:grpSp>
        <p:nvGrpSpPr>
          <p:cNvPr id="12" name="Group 11">
            <a:extLst>
              <a:ext uri="{FF2B5EF4-FFF2-40B4-BE49-F238E27FC236}">
                <a16:creationId xmlns:a16="http://schemas.microsoft.com/office/drawing/2014/main" id="{B48D19E7-DDE1-492D-9D68-BBEF7DBE7567}"/>
              </a:ext>
            </a:extLst>
          </p:cNvPr>
          <p:cNvGrpSpPr/>
          <p:nvPr/>
        </p:nvGrpSpPr>
        <p:grpSpPr>
          <a:xfrm>
            <a:off x="8204310" y="832388"/>
            <a:ext cx="4164537" cy="2805294"/>
            <a:chOff x="1008828" y="1042668"/>
            <a:chExt cx="2361221" cy="1535940"/>
          </a:xfrm>
        </p:grpSpPr>
        <p:pic>
          <p:nvPicPr>
            <p:cNvPr id="13" name="Picture 12" descr="A picture containing icon&#10;&#10;Description automatically generated">
              <a:extLst>
                <a:ext uri="{FF2B5EF4-FFF2-40B4-BE49-F238E27FC236}">
                  <a16:creationId xmlns:a16="http://schemas.microsoft.com/office/drawing/2014/main" id="{884A1ADF-A111-4877-BBA7-8D5C1EDF0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828" y="1042668"/>
              <a:ext cx="2361221" cy="1535940"/>
            </a:xfrm>
            <a:prstGeom prst="rect">
              <a:avLst/>
            </a:prstGeom>
          </p:spPr>
        </p:pic>
        <p:sp>
          <p:nvSpPr>
            <p:cNvPr id="14" name="TextBox 13">
              <a:extLst>
                <a:ext uri="{FF2B5EF4-FFF2-40B4-BE49-F238E27FC236}">
                  <a16:creationId xmlns:a16="http://schemas.microsoft.com/office/drawing/2014/main" id="{D3D66AFF-FA6D-44F3-8919-09693765B720}"/>
                </a:ext>
              </a:extLst>
            </p:cNvPr>
            <p:cNvSpPr txBox="1"/>
            <p:nvPr/>
          </p:nvSpPr>
          <p:spPr>
            <a:xfrm rot="957825">
              <a:off x="1264457" y="1151836"/>
              <a:ext cx="975020" cy="1053202"/>
            </a:xfrm>
            <a:prstGeom prst="rect">
              <a:avLst/>
            </a:prstGeom>
            <a:noFill/>
          </p:spPr>
          <p:txBody>
            <a:bodyPr wrap="square" rtlCol="0">
              <a:spAutoFit/>
            </a:bodyPr>
            <a:lstStyle/>
            <a:p>
              <a:r>
                <a:rPr lang="en-GB" sz="1700" dirty="0">
                  <a:latin typeface="+mj-lt"/>
                </a:rPr>
                <a:t>Children who read books often at age 10 and more than once a week at age 16 gain higher results in maths, </a:t>
              </a:r>
            </a:p>
          </p:txBody>
        </p:sp>
        <p:sp>
          <p:nvSpPr>
            <p:cNvPr id="15" name="TextBox 14">
              <a:extLst>
                <a:ext uri="{FF2B5EF4-FFF2-40B4-BE49-F238E27FC236}">
                  <a16:creationId xmlns:a16="http://schemas.microsoft.com/office/drawing/2014/main" id="{EAF989EA-8E10-43E3-A08C-F1460832B5BB}"/>
                </a:ext>
              </a:extLst>
            </p:cNvPr>
            <p:cNvSpPr txBox="1"/>
            <p:nvPr/>
          </p:nvSpPr>
          <p:spPr>
            <a:xfrm>
              <a:off x="2250869" y="1417976"/>
              <a:ext cx="922134" cy="766730"/>
            </a:xfrm>
            <a:prstGeom prst="rect">
              <a:avLst/>
            </a:prstGeom>
            <a:noFill/>
          </p:spPr>
          <p:txBody>
            <a:bodyPr wrap="square" rtlCol="0">
              <a:spAutoFit/>
            </a:bodyPr>
            <a:lstStyle/>
            <a:p>
              <a:r>
                <a:rPr lang="en-GB" sz="1700" dirty="0">
                  <a:latin typeface="+mj-lt"/>
                </a:rPr>
                <a:t>vocabulary and spelling tests at age 16 than those who read less regularly.</a:t>
              </a:r>
            </a:p>
          </p:txBody>
        </p:sp>
      </p:grpSp>
      <p:sp>
        <p:nvSpPr>
          <p:cNvPr id="21" name="TextBox 20">
            <a:extLst>
              <a:ext uri="{FF2B5EF4-FFF2-40B4-BE49-F238E27FC236}">
                <a16:creationId xmlns:a16="http://schemas.microsoft.com/office/drawing/2014/main" id="{5299290E-4610-4969-A40C-0488C74D6B52}"/>
              </a:ext>
            </a:extLst>
          </p:cNvPr>
          <p:cNvSpPr txBox="1"/>
          <p:nvPr/>
        </p:nvSpPr>
        <p:spPr>
          <a:xfrm>
            <a:off x="178181" y="5158921"/>
            <a:ext cx="1585091" cy="1323439"/>
          </a:xfrm>
          <a:prstGeom prst="rect">
            <a:avLst/>
          </a:prstGeom>
          <a:noFill/>
        </p:spPr>
        <p:txBody>
          <a:bodyPr wrap="square">
            <a:spAutoFit/>
          </a:bodyPr>
          <a:lstStyle/>
          <a:p>
            <a:r>
              <a:rPr lang="en-GB" sz="1000" dirty="0">
                <a:latin typeface="+mj-lt"/>
              </a:rPr>
              <a:t>Jessica A. R. Logan, Laura M. Justice, </a:t>
            </a:r>
            <a:r>
              <a:rPr lang="en-GB" sz="1000" dirty="0" err="1">
                <a:latin typeface="+mj-lt"/>
              </a:rPr>
              <a:t>Melike</a:t>
            </a:r>
            <a:r>
              <a:rPr lang="en-GB" sz="1000" dirty="0">
                <a:latin typeface="+mj-lt"/>
              </a:rPr>
              <a:t> </a:t>
            </a:r>
            <a:r>
              <a:rPr lang="en-GB" sz="1000" dirty="0" err="1">
                <a:latin typeface="+mj-lt"/>
              </a:rPr>
              <a:t>Yumuş</a:t>
            </a:r>
            <a:r>
              <a:rPr lang="en-GB" sz="1000" dirty="0">
                <a:latin typeface="+mj-lt"/>
              </a:rPr>
              <a:t>,  </a:t>
            </a:r>
            <a:r>
              <a:rPr lang="en-GB" sz="1000" dirty="0" err="1">
                <a:latin typeface="+mj-lt"/>
              </a:rPr>
              <a:t>Leydi</a:t>
            </a:r>
            <a:r>
              <a:rPr lang="en-GB" sz="1000" dirty="0">
                <a:latin typeface="+mj-lt"/>
              </a:rPr>
              <a:t> Johana Chaparro-Moreno. </a:t>
            </a:r>
            <a:r>
              <a:rPr lang="en-GB" sz="1000" b="1" dirty="0">
                <a:latin typeface="+mj-lt"/>
              </a:rPr>
              <a:t>When Children Are Not Read to at Home</a:t>
            </a:r>
            <a:r>
              <a:rPr lang="en-GB" sz="1000" dirty="0">
                <a:latin typeface="+mj-lt"/>
              </a:rPr>
              <a:t>.  </a:t>
            </a:r>
            <a:r>
              <a:rPr lang="en-GB" sz="1000" i="1" dirty="0">
                <a:latin typeface="+mj-lt"/>
              </a:rPr>
              <a:t>Journal of Developmental &amp; </a:t>
            </a:r>
            <a:r>
              <a:rPr lang="en-GB" sz="1000" i="1" dirty="0" err="1">
                <a:latin typeface="+mj-lt"/>
              </a:rPr>
              <a:t>Behavioral</a:t>
            </a:r>
            <a:r>
              <a:rPr lang="en-GB" sz="1000" i="1" dirty="0">
                <a:latin typeface="+mj-lt"/>
              </a:rPr>
              <a:t> </a:t>
            </a:r>
            <a:r>
              <a:rPr lang="en-GB" sz="1000" i="1" dirty="0" err="1">
                <a:latin typeface="+mj-lt"/>
              </a:rPr>
              <a:t>Pediatrics</a:t>
            </a:r>
            <a:r>
              <a:rPr lang="en-GB" sz="1000" dirty="0">
                <a:latin typeface="+mj-lt"/>
              </a:rPr>
              <a:t>, 2019; </a:t>
            </a:r>
          </a:p>
        </p:txBody>
      </p:sp>
      <p:grpSp>
        <p:nvGrpSpPr>
          <p:cNvPr id="22" name="Group 21">
            <a:extLst>
              <a:ext uri="{FF2B5EF4-FFF2-40B4-BE49-F238E27FC236}">
                <a16:creationId xmlns:a16="http://schemas.microsoft.com/office/drawing/2014/main" id="{EDBAC61A-F4CC-43E5-A857-7B5E5E461EE4}"/>
              </a:ext>
            </a:extLst>
          </p:cNvPr>
          <p:cNvGrpSpPr/>
          <p:nvPr/>
        </p:nvGrpSpPr>
        <p:grpSpPr>
          <a:xfrm>
            <a:off x="1824592" y="3903877"/>
            <a:ext cx="4164537" cy="2805294"/>
            <a:chOff x="678123" y="1002544"/>
            <a:chExt cx="2361221" cy="1535940"/>
          </a:xfrm>
        </p:grpSpPr>
        <p:pic>
          <p:nvPicPr>
            <p:cNvPr id="23" name="Picture 22" descr="A picture containing icon&#10;&#10;Description automatically generated">
              <a:extLst>
                <a:ext uri="{FF2B5EF4-FFF2-40B4-BE49-F238E27FC236}">
                  <a16:creationId xmlns:a16="http://schemas.microsoft.com/office/drawing/2014/main" id="{16324FB0-D7A8-4359-A3BA-D2BD4C34A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23" y="1002544"/>
              <a:ext cx="2361221" cy="1535940"/>
            </a:xfrm>
            <a:prstGeom prst="rect">
              <a:avLst/>
            </a:prstGeom>
          </p:spPr>
        </p:pic>
        <p:sp>
          <p:nvSpPr>
            <p:cNvPr id="24" name="TextBox 23">
              <a:extLst>
                <a:ext uri="{FF2B5EF4-FFF2-40B4-BE49-F238E27FC236}">
                  <a16:creationId xmlns:a16="http://schemas.microsoft.com/office/drawing/2014/main" id="{148634AE-3C75-449E-9C48-22D1F9508EDB}"/>
                </a:ext>
              </a:extLst>
            </p:cNvPr>
            <p:cNvSpPr txBox="1"/>
            <p:nvPr/>
          </p:nvSpPr>
          <p:spPr>
            <a:xfrm rot="957825">
              <a:off x="962574" y="1164390"/>
              <a:ext cx="922134" cy="960519"/>
            </a:xfrm>
            <a:prstGeom prst="rect">
              <a:avLst/>
            </a:prstGeom>
            <a:noFill/>
          </p:spPr>
          <p:txBody>
            <a:bodyPr wrap="square" rtlCol="0">
              <a:spAutoFit/>
            </a:bodyPr>
            <a:lstStyle/>
            <a:p>
              <a:r>
                <a:rPr lang="en-GB" dirty="0">
                  <a:latin typeface="+mj-lt"/>
                </a:rPr>
                <a:t>Young children whose parents read them 5 books a day enter Reception </a:t>
              </a:r>
            </a:p>
          </p:txBody>
        </p:sp>
        <p:sp>
          <p:nvSpPr>
            <p:cNvPr id="25" name="TextBox 24">
              <a:extLst>
                <a:ext uri="{FF2B5EF4-FFF2-40B4-BE49-F238E27FC236}">
                  <a16:creationId xmlns:a16="http://schemas.microsoft.com/office/drawing/2014/main" id="{3F565CBD-BF2C-4540-BDBB-CE22B79C87F0}"/>
                </a:ext>
              </a:extLst>
            </p:cNvPr>
            <p:cNvSpPr txBox="1"/>
            <p:nvPr/>
          </p:nvSpPr>
          <p:spPr>
            <a:xfrm>
              <a:off x="1945308" y="1276815"/>
              <a:ext cx="981188" cy="1112181"/>
            </a:xfrm>
            <a:prstGeom prst="rect">
              <a:avLst/>
            </a:prstGeom>
            <a:noFill/>
          </p:spPr>
          <p:txBody>
            <a:bodyPr wrap="square" rtlCol="0">
              <a:spAutoFit/>
            </a:bodyPr>
            <a:lstStyle/>
            <a:p>
              <a:r>
                <a:rPr lang="en-GB" dirty="0">
                  <a:latin typeface="+mj-lt"/>
                </a:rPr>
                <a:t>having heard about 1.4 million more words than children who were never read to.</a:t>
              </a:r>
            </a:p>
          </p:txBody>
        </p:sp>
      </p:grpSp>
      <p:sp>
        <p:nvSpPr>
          <p:cNvPr id="27" name="TextBox 26">
            <a:extLst>
              <a:ext uri="{FF2B5EF4-FFF2-40B4-BE49-F238E27FC236}">
                <a16:creationId xmlns:a16="http://schemas.microsoft.com/office/drawing/2014/main" id="{163A065A-13FC-4E28-8738-CB6E8393ADAF}"/>
              </a:ext>
            </a:extLst>
          </p:cNvPr>
          <p:cNvSpPr txBox="1"/>
          <p:nvPr/>
        </p:nvSpPr>
        <p:spPr>
          <a:xfrm>
            <a:off x="143202" y="3583877"/>
            <a:ext cx="2724845" cy="707886"/>
          </a:xfrm>
          <a:prstGeom prst="rect">
            <a:avLst/>
          </a:prstGeom>
          <a:noFill/>
        </p:spPr>
        <p:txBody>
          <a:bodyPr wrap="square">
            <a:spAutoFit/>
          </a:bodyPr>
          <a:lstStyle/>
          <a:p>
            <a:r>
              <a:rPr lang="en-GB" sz="1000" dirty="0">
                <a:effectLst/>
                <a:latin typeface="+mj-lt"/>
              </a:rPr>
              <a:t>Kristin Denton, Education Statistics Services Institute</a:t>
            </a:r>
            <a:r>
              <a:rPr lang="en-GB" sz="1000" dirty="0">
                <a:latin typeface="+mj-lt"/>
              </a:rPr>
              <a:t/>
            </a:r>
            <a:br>
              <a:rPr lang="en-GB" sz="1000" dirty="0">
                <a:latin typeface="+mj-lt"/>
              </a:rPr>
            </a:br>
            <a:r>
              <a:rPr lang="en-GB" sz="1000" dirty="0">
                <a:effectLst/>
                <a:latin typeface="+mj-lt"/>
              </a:rPr>
              <a:t>Jerry West, National Centre for Education Statistics</a:t>
            </a:r>
            <a:endParaRPr lang="en-GB" sz="1000" dirty="0">
              <a:latin typeface="+mj-lt"/>
            </a:endParaRPr>
          </a:p>
        </p:txBody>
      </p:sp>
      <p:sp>
        <p:nvSpPr>
          <p:cNvPr id="29" name="TextBox 28">
            <a:extLst>
              <a:ext uri="{FF2B5EF4-FFF2-40B4-BE49-F238E27FC236}">
                <a16:creationId xmlns:a16="http://schemas.microsoft.com/office/drawing/2014/main" id="{00C16488-A7F0-4F85-AB33-643D52F1AAD7}"/>
              </a:ext>
            </a:extLst>
          </p:cNvPr>
          <p:cNvSpPr txBox="1"/>
          <p:nvPr/>
        </p:nvSpPr>
        <p:spPr>
          <a:xfrm>
            <a:off x="6315962" y="5366619"/>
            <a:ext cx="1354557" cy="900246"/>
          </a:xfrm>
          <a:prstGeom prst="rect">
            <a:avLst/>
          </a:prstGeom>
          <a:noFill/>
        </p:spPr>
        <p:txBody>
          <a:bodyPr wrap="square">
            <a:spAutoFit/>
          </a:bodyPr>
          <a:lstStyle/>
          <a:p>
            <a:r>
              <a:rPr lang="en-GB" sz="1050" dirty="0">
                <a:effectLst/>
                <a:latin typeface="+mj-lt"/>
              </a:rPr>
              <a:t>Reading to young children: a head-start in life, authored by: G. </a:t>
            </a:r>
            <a:r>
              <a:rPr lang="en-GB" sz="1050" dirty="0" err="1">
                <a:effectLst/>
                <a:latin typeface="+mj-lt"/>
              </a:rPr>
              <a:t>Kalb</a:t>
            </a:r>
            <a:r>
              <a:rPr lang="en-GB" sz="1050" dirty="0">
                <a:effectLst/>
                <a:latin typeface="+mj-lt"/>
              </a:rPr>
              <a:t> and J.C. van Ours.</a:t>
            </a:r>
            <a:endParaRPr lang="en-GB" sz="1050" dirty="0">
              <a:latin typeface="+mj-lt"/>
            </a:endParaRPr>
          </a:p>
        </p:txBody>
      </p:sp>
      <p:grpSp>
        <p:nvGrpSpPr>
          <p:cNvPr id="30" name="Group 29">
            <a:extLst>
              <a:ext uri="{FF2B5EF4-FFF2-40B4-BE49-F238E27FC236}">
                <a16:creationId xmlns:a16="http://schemas.microsoft.com/office/drawing/2014/main" id="{91547ED2-5B56-4526-B8A5-BC6B432A6062}"/>
              </a:ext>
            </a:extLst>
          </p:cNvPr>
          <p:cNvGrpSpPr/>
          <p:nvPr/>
        </p:nvGrpSpPr>
        <p:grpSpPr>
          <a:xfrm>
            <a:off x="7362952" y="3937820"/>
            <a:ext cx="4164537" cy="2805294"/>
            <a:chOff x="678123" y="1002544"/>
            <a:chExt cx="2361221" cy="1535940"/>
          </a:xfrm>
        </p:grpSpPr>
        <p:pic>
          <p:nvPicPr>
            <p:cNvPr id="31" name="Picture 30" descr="A picture containing icon&#10;&#10;Description automatically generated">
              <a:extLst>
                <a:ext uri="{FF2B5EF4-FFF2-40B4-BE49-F238E27FC236}">
                  <a16:creationId xmlns:a16="http://schemas.microsoft.com/office/drawing/2014/main" id="{8A6102C4-3BD5-44EE-8180-31E2C953D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23" y="1002544"/>
              <a:ext cx="2361221" cy="1535940"/>
            </a:xfrm>
            <a:prstGeom prst="rect">
              <a:avLst/>
            </a:prstGeom>
          </p:spPr>
        </p:pic>
        <p:sp>
          <p:nvSpPr>
            <p:cNvPr id="32" name="TextBox 31">
              <a:extLst>
                <a:ext uri="{FF2B5EF4-FFF2-40B4-BE49-F238E27FC236}">
                  <a16:creationId xmlns:a16="http://schemas.microsoft.com/office/drawing/2014/main" id="{CBF061DC-13E6-4A2B-B438-34E3847E3BDE}"/>
                </a:ext>
              </a:extLst>
            </p:cNvPr>
            <p:cNvSpPr txBox="1"/>
            <p:nvPr/>
          </p:nvSpPr>
          <p:spPr>
            <a:xfrm rot="957825">
              <a:off x="962574" y="1088562"/>
              <a:ext cx="922134" cy="1112181"/>
            </a:xfrm>
            <a:prstGeom prst="rect">
              <a:avLst/>
            </a:prstGeom>
            <a:noFill/>
          </p:spPr>
          <p:txBody>
            <a:bodyPr wrap="square" rtlCol="0">
              <a:spAutoFit/>
            </a:bodyPr>
            <a:lstStyle/>
            <a:p>
              <a:r>
                <a:rPr lang="en-GB" dirty="0">
                  <a:latin typeface="+mj-lt"/>
                </a:rPr>
                <a:t>Children read to more frequently at age 4-5 achieve higher scores on the National</a:t>
              </a:r>
            </a:p>
          </p:txBody>
        </p:sp>
        <p:sp>
          <p:nvSpPr>
            <p:cNvPr id="33" name="TextBox 32">
              <a:extLst>
                <a:ext uri="{FF2B5EF4-FFF2-40B4-BE49-F238E27FC236}">
                  <a16:creationId xmlns:a16="http://schemas.microsoft.com/office/drawing/2014/main" id="{4F117B1F-D84F-41DC-9B63-FFCFC7E0617A}"/>
                </a:ext>
              </a:extLst>
            </p:cNvPr>
            <p:cNvSpPr txBox="1"/>
            <p:nvPr/>
          </p:nvSpPr>
          <p:spPr>
            <a:xfrm>
              <a:off x="1913132" y="1385634"/>
              <a:ext cx="968135" cy="808859"/>
            </a:xfrm>
            <a:prstGeom prst="rect">
              <a:avLst/>
            </a:prstGeom>
            <a:noFill/>
          </p:spPr>
          <p:txBody>
            <a:bodyPr wrap="square" rtlCol="0">
              <a:spAutoFit/>
            </a:bodyPr>
            <a:lstStyle/>
            <a:p>
              <a:r>
                <a:rPr lang="en-GB" dirty="0">
                  <a:latin typeface="+mj-lt"/>
                </a:rPr>
                <a:t>Assessment Program in reading and Numeracy in Year 3 (age 8-9).</a:t>
              </a:r>
            </a:p>
          </p:txBody>
        </p:sp>
      </p:grpSp>
      <p:sp>
        <p:nvSpPr>
          <p:cNvPr id="19" name="TextBox 18">
            <a:extLst>
              <a:ext uri="{FF2B5EF4-FFF2-40B4-BE49-F238E27FC236}">
                <a16:creationId xmlns:a16="http://schemas.microsoft.com/office/drawing/2014/main" id="{EF0C34D8-1A34-4ACA-AB2B-83A37B5D3267}"/>
              </a:ext>
            </a:extLst>
          </p:cNvPr>
          <p:cNvSpPr txBox="1"/>
          <p:nvPr/>
        </p:nvSpPr>
        <p:spPr>
          <a:xfrm>
            <a:off x="9204944" y="3742683"/>
            <a:ext cx="2541265" cy="646331"/>
          </a:xfrm>
          <a:prstGeom prst="rect">
            <a:avLst/>
          </a:prstGeom>
          <a:noFill/>
        </p:spPr>
        <p:txBody>
          <a:bodyPr wrap="square">
            <a:spAutoFit/>
          </a:bodyPr>
          <a:lstStyle/>
          <a:p>
            <a:r>
              <a:rPr lang="en-GB" sz="900" dirty="0">
                <a:latin typeface="+mj-lt"/>
              </a:rPr>
              <a:t>[OECD (2010) </a:t>
            </a:r>
            <a:r>
              <a:rPr lang="en-GB" sz="900" dirty="0">
                <a:latin typeface="+mj-lt"/>
                <a:hlinkClick r:id="rId4"/>
              </a:rPr>
              <a:t>PISA 2009 Results: Learning to Learn: </a:t>
            </a:r>
          </a:p>
          <a:p>
            <a:r>
              <a:rPr lang="en-GB" sz="900" dirty="0">
                <a:latin typeface="+mj-lt"/>
                <a:hlinkClick r:id="rId4"/>
              </a:rPr>
              <a:t>Student Engagement, Strategies and Practices</a:t>
            </a:r>
            <a:r>
              <a:rPr lang="en-GB" sz="900" dirty="0">
                <a:latin typeface="+mj-lt"/>
              </a:rPr>
              <a:t> p. 32-4]</a:t>
            </a:r>
          </a:p>
        </p:txBody>
      </p:sp>
    </p:spTree>
    <p:extLst>
      <p:ext uri="{BB962C8B-B14F-4D97-AF65-F5344CB8AC3E}">
        <p14:creationId xmlns:p14="http://schemas.microsoft.com/office/powerpoint/2010/main" val="343325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par>
                                <p:cTn id="46" presetID="53" presetClass="entr" presetSubtype="16"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7" grpId="0"/>
      <p:bldP spid="29"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xfrm>
            <a:off x="766619" y="2704976"/>
            <a:ext cx="10658762" cy="3168352"/>
          </a:xfrm>
        </p:spPr>
        <p:txBody>
          <a:bodyPr/>
          <a:lstStyle/>
          <a:p>
            <a:pPr marL="0" indent="0">
              <a:buNone/>
            </a:pPr>
            <a:r>
              <a:rPr lang="en-GB" sz="4800" dirty="0"/>
              <a:t>making connections between the sounds of our spoken words and the letters that are used to write them down.</a:t>
            </a:r>
            <a:endParaRPr lang="en-US" sz="48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1840880"/>
            <a:ext cx="11665296" cy="864096"/>
          </a:xfrm>
          <a:prstGeom prst="rect">
            <a:avLst/>
          </a:prstGeom>
        </p:spPr>
        <p:txBody>
          <a:bodyPr/>
          <a:lstStyle/>
          <a:p>
            <a:pPr algn="ctr"/>
            <a:r>
              <a:rPr lang="en-US" sz="54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Phoneme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The</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sound the letter makes</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6" name="Rounded Rectangle 5">
            <a:extLst>
              <a:ext uri="{FF2B5EF4-FFF2-40B4-BE49-F238E27FC236}">
                <a16:creationId xmlns:a16="http://schemas.microsoft.com/office/drawing/2014/main" id="{3120A5B3-E8CF-1645-AE51-E5574FE5F74F}"/>
              </a:ext>
            </a:extLst>
          </p:cNvPr>
          <p:cNvSpPr/>
          <p:nvPr/>
        </p:nvSpPr>
        <p:spPr>
          <a:xfrm>
            <a:off x="6189443" y="4090242"/>
            <a:ext cx="4608512" cy="87364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Split vowel digraph – </a:t>
            </a:r>
            <a:r>
              <a:rPr kumimoji="0" lang="en-US" sz="1100" b="1" i="0" u="none" strike="noStrike" kern="1200" cap="none" spc="0" normalizeH="0" baseline="0" noProof="0" dirty="0">
                <a:ln>
                  <a:noFill/>
                </a:ln>
                <a:solidFill>
                  <a:srgbClr val="FFFFFF"/>
                </a:solidFill>
                <a:effectLst/>
                <a:uLnTx/>
                <a:uFillTx/>
                <a:latin typeface="Calibri" panose="020F0502020204030204"/>
                <a:sym typeface="Calibri" panose="020F0502020204030204" pitchFamily="34" charset="0"/>
              </a:rPr>
              <a:t>two vowels</a:t>
            </a:r>
            <a:r>
              <a:rPr lang="en-US" sz="1100" b="1" dirty="0">
                <a:solidFill>
                  <a:srgbClr val="FFFFFF"/>
                </a:solidFill>
                <a:latin typeface="Calibri" panose="020F0502020204030204"/>
                <a:sym typeface="Calibri" panose="020F0502020204030204" pitchFamily="34" charset="0"/>
              </a:rPr>
              <a:t> that are split by a sound in the middle. EG: cake  - </a:t>
            </a:r>
            <a:r>
              <a:rPr lang="en-US" sz="1100" b="1" dirty="0" err="1">
                <a:solidFill>
                  <a:srgbClr val="FFFFFF"/>
                </a:solidFill>
                <a:latin typeface="Calibri" panose="020F0502020204030204"/>
                <a:sym typeface="Calibri" panose="020F0502020204030204" pitchFamily="34" charset="0"/>
              </a:rPr>
              <a:t>a_e</a:t>
            </a:r>
            <a:r>
              <a:rPr lang="en-US" sz="1100" b="1" dirty="0">
                <a:solidFill>
                  <a:srgbClr val="FFFFFF"/>
                </a:solidFill>
                <a:latin typeface="Calibri" panose="020F0502020204030204"/>
                <a:sym typeface="Calibri" panose="020F0502020204030204" pitchFamily="34" charset="0"/>
              </a:rPr>
              <a:t> is the split digraph.</a:t>
            </a: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Grapheme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How the sound is written</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8" name="Rounded Rectangle 7">
            <a:hlinkClick r:id="rId3"/>
            <a:extLst>
              <a:ext uri="{FF2B5EF4-FFF2-40B4-BE49-F238E27FC236}">
                <a16:creationId xmlns:a16="http://schemas.microsoft.com/office/drawing/2014/main" id="{E525C50B-ABA3-8E48-87FF-F6B23D6442BD}"/>
              </a:ext>
            </a:extLst>
          </p:cNvPr>
          <p:cNvSpPr/>
          <p:nvPr/>
        </p:nvSpPr>
        <p:spPr>
          <a:xfrm>
            <a:off x="623392" y="506371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Blend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 Putting phonemes</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together to read</a:t>
            </a: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189443"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Digraph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2 letters together that</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make one </a:t>
            </a:r>
            <a:r>
              <a:rPr kumimoji="0" lang="en-US" sz="1200" b="1" i="0" u="none" strike="noStrike" kern="1200" cap="none" spc="0" normalizeH="0" noProof="0" dirty="0" err="1">
                <a:ln>
                  <a:noFill/>
                </a:ln>
                <a:solidFill>
                  <a:srgbClr val="FFFFFF"/>
                </a:solidFill>
                <a:effectLst/>
                <a:uLnTx/>
                <a:uFillTx/>
                <a:latin typeface="Calibri" panose="020F0502020204030204"/>
                <a:ea typeface="+mn-ea"/>
                <a:cs typeface="+mn-cs"/>
                <a:sym typeface="Calibri" panose="020F0502020204030204" pitchFamily="34" charset="0"/>
              </a:rPr>
              <a:t>saound</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 EG: </a:t>
            </a:r>
            <a:r>
              <a:rPr kumimoji="0" lang="en-US" sz="1200" b="1" i="0" u="none" strike="noStrike" kern="1200" cap="none" spc="0" normalizeH="0" noProof="0" dirty="0" err="1">
                <a:ln>
                  <a:noFill/>
                </a:ln>
                <a:solidFill>
                  <a:srgbClr val="FFFFFF"/>
                </a:solidFill>
                <a:effectLst/>
                <a:uLnTx/>
                <a:uFillTx/>
                <a:latin typeface="Calibri" panose="020F0502020204030204"/>
                <a:ea typeface="+mn-ea"/>
                <a:cs typeface="+mn-cs"/>
                <a:sym typeface="Calibri" panose="020F0502020204030204" pitchFamily="34" charset="0"/>
              </a:rPr>
              <a:t>sh</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a:t>
            </a:r>
            <a:r>
              <a:rPr kumimoji="0" lang="en-US" sz="1200" b="1" i="0" u="none" strike="noStrike" kern="1200" cap="none" spc="0" normalizeH="0" noProof="0" dirty="0" err="1">
                <a:ln>
                  <a:noFill/>
                </a:ln>
                <a:solidFill>
                  <a:srgbClr val="FFFFFF"/>
                </a:solidFill>
                <a:effectLst/>
                <a:uLnTx/>
                <a:uFillTx/>
                <a:latin typeface="Calibri" panose="020F0502020204030204"/>
                <a:ea typeface="+mn-ea"/>
                <a:cs typeface="+mn-cs"/>
                <a:sym typeface="Calibri" panose="020F0502020204030204" pitchFamily="34" charset="0"/>
              </a:rPr>
              <a:t>ch</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ng</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10" name="Rounded Rectangle 9">
            <a:extLst>
              <a:ext uri="{FF2B5EF4-FFF2-40B4-BE49-F238E27FC236}">
                <a16:creationId xmlns:a16="http://schemas.microsoft.com/office/drawing/2014/main" id="{D8CA016A-8FA6-964F-AB5B-6E97732A71F4}"/>
              </a:ext>
            </a:extLst>
          </p:cNvPr>
          <p:cNvSpPr/>
          <p:nvPr/>
        </p:nvSpPr>
        <p:spPr>
          <a:xfrm>
            <a:off x="6189443"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Segment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pulling the sounds</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in words apart to write</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11" name="Rounded Rectangle 10">
            <a:extLst>
              <a:ext uri="{FF2B5EF4-FFF2-40B4-BE49-F238E27FC236}">
                <a16:creationId xmlns:a16="http://schemas.microsoft.com/office/drawing/2014/main" id="{6CC4B300-839D-984F-AF8D-56FF7F67EB7F}"/>
              </a:ext>
            </a:extLst>
          </p:cNvPr>
          <p:cNvSpPr/>
          <p:nvPr/>
        </p:nvSpPr>
        <p:spPr>
          <a:xfrm>
            <a:off x="6189443" y="506371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err="1">
                <a:ln>
                  <a:noFill/>
                </a:ln>
                <a:solidFill>
                  <a:srgbClr val="FFFFFF"/>
                </a:solidFill>
                <a:effectLst/>
                <a:uLnTx/>
                <a:uFillTx/>
                <a:latin typeface="Calibri" panose="020F0502020204030204"/>
                <a:ea typeface="+mn-ea"/>
                <a:cs typeface="+mn-cs"/>
                <a:sym typeface="Calibri" panose="020F0502020204030204" pitchFamily="34" charset="0"/>
              </a:rPr>
              <a:t>Trigraph</a:t>
            </a: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3 letter together</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that make one sound. EG: </a:t>
            </a:r>
            <a:r>
              <a:rPr kumimoji="0" lang="en-US" sz="1200" b="1" i="0" u="none" strike="noStrike" kern="1200" cap="none" spc="0" normalizeH="0" noProof="0" dirty="0" err="1">
                <a:ln>
                  <a:noFill/>
                </a:ln>
                <a:solidFill>
                  <a:srgbClr val="FFFFFF"/>
                </a:solidFill>
                <a:effectLst/>
                <a:uLnTx/>
                <a:uFillTx/>
                <a:latin typeface="Calibri" panose="020F0502020204030204"/>
                <a:ea typeface="+mn-ea"/>
                <a:cs typeface="+mn-cs"/>
                <a:sym typeface="Calibri" panose="020F0502020204030204" pitchFamily="34" charset="0"/>
              </a:rPr>
              <a:t>igh</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12" name="Rounded Rectangle 7">
            <a:extLst>
              <a:ext uri="{FF2B5EF4-FFF2-40B4-BE49-F238E27FC236}">
                <a16:creationId xmlns:a16="http://schemas.microsoft.com/office/drawing/2014/main" id="{919C17D5-30B0-4279-9980-8D3F1B1FFECF}"/>
              </a:ext>
            </a:extLst>
          </p:cNvPr>
          <p:cNvSpPr/>
          <p:nvPr/>
        </p:nvSpPr>
        <p:spPr>
          <a:xfrm>
            <a:off x="623392" y="4090243"/>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GPC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Grapheme-Phoneme </a:t>
            </a:r>
            <a:r>
              <a:rPr kumimoji="0" lang="en-US" sz="1200" b="1" i="0" u="none" strike="noStrike" kern="1200" cap="none" spc="0" normalizeH="0" baseline="0" noProof="0" dirty="0" err="1">
                <a:ln>
                  <a:noFill/>
                </a:ln>
                <a:solidFill>
                  <a:srgbClr val="FFFFFF"/>
                </a:solidFill>
                <a:effectLst/>
                <a:uLnTx/>
                <a:uFillTx/>
                <a:latin typeface="Calibri" panose="020F0502020204030204"/>
                <a:ea typeface="+mn-ea"/>
                <a:cs typeface="+mn-cs"/>
                <a:sym typeface="Calibri" panose="020F0502020204030204" pitchFamily="34" charset="0"/>
              </a:rPr>
              <a:t>corres</a:t>
            </a:r>
            <a:r>
              <a:rPr lang="en-US" sz="1200" b="1" dirty="0" err="1">
                <a:solidFill>
                  <a:srgbClr val="FFFFFF"/>
                </a:solidFill>
                <a:latin typeface="Calibri" panose="020F0502020204030204"/>
                <a:sym typeface="Calibri" panose="020F0502020204030204" pitchFamily="34" charset="0"/>
              </a:rPr>
              <a:t>pondance</a:t>
            </a:r>
            <a:r>
              <a:rPr lang="en-US" sz="1200" b="1" dirty="0">
                <a:solidFill>
                  <a:srgbClr val="FFFFFF"/>
                </a:solidFill>
                <a:latin typeface="Calibri" panose="020F0502020204030204"/>
                <a:sym typeface="Calibri" panose="020F0502020204030204" pitchFamily="34" charset="0"/>
              </a:rPr>
              <a:t> – The relationship between the written letters and the sound it/they make </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44655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Reading in school</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FE631C-9A90-4894-B920-AD367D4C9BBD}"/>
              </a:ext>
            </a:extLst>
          </p:cNvPr>
          <p:cNvGrpSpPr/>
          <p:nvPr/>
        </p:nvGrpSpPr>
        <p:grpSpPr>
          <a:xfrm>
            <a:off x="815497" y="289149"/>
            <a:ext cx="11043993" cy="1356408"/>
            <a:chOff x="815498" y="379395"/>
            <a:chExt cx="8935608" cy="967246"/>
          </a:xfrm>
        </p:grpSpPr>
        <p:sp>
          <p:nvSpPr>
            <p:cNvPr id="4" name="Flowchart: Alternate Process 3">
              <a:extLst>
                <a:ext uri="{FF2B5EF4-FFF2-40B4-BE49-F238E27FC236}">
                  <a16:creationId xmlns:a16="http://schemas.microsoft.com/office/drawing/2014/main" id="{4012FAC9-88BB-4131-B747-F6EAF6B52679}"/>
                </a:ext>
              </a:extLst>
            </p:cNvPr>
            <p:cNvSpPr/>
            <p:nvPr/>
          </p:nvSpPr>
          <p:spPr bwMode="auto">
            <a:xfrm>
              <a:off x="815498" y="379395"/>
              <a:ext cx="8935608" cy="947003"/>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5" name="TextBox 4">
              <a:extLst>
                <a:ext uri="{FF2B5EF4-FFF2-40B4-BE49-F238E27FC236}">
                  <a16:creationId xmlns:a16="http://schemas.microsoft.com/office/drawing/2014/main" id="{E325952C-AFA1-4D10-BE02-8303C8B0778D}"/>
                </a:ext>
              </a:extLst>
            </p:cNvPr>
            <p:cNvSpPr txBox="1"/>
            <p:nvPr/>
          </p:nvSpPr>
          <p:spPr>
            <a:xfrm>
              <a:off x="930570" y="457773"/>
              <a:ext cx="8489663" cy="888868"/>
            </a:xfrm>
            <a:prstGeom prst="rect">
              <a:avLst/>
            </a:prstGeom>
            <a:noFill/>
          </p:spPr>
          <p:txBody>
            <a:bodyPr wrap="square" rtlCol="0">
              <a:spAutoFit/>
            </a:bodyPr>
            <a:lstStyle/>
            <a:p>
              <a:pPr marL="285750" indent="-285750">
                <a:buFont typeface="Arial" panose="020B0604020202020204" pitchFamily="34" charset="0"/>
                <a:buChar char="•"/>
              </a:pPr>
              <a:r>
                <a:rPr lang="en-GB" sz="2500" dirty="0">
                  <a:solidFill>
                    <a:schemeClr val="bg1"/>
                  </a:solidFill>
                  <a:latin typeface="+mj-lt"/>
                </a:rPr>
                <a:t>Your child will read 3 times a week with a trained adult.</a:t>
              </a:r>
            </a:p>
            <a:p>
              <a:pPr marL="285750" indent="-285750">
                <a:buFont typeface="Arial" panose="020B0604020202020204" pitchFamily="34" charset="0"/>
                <a:buChar char="•"/>
              </a:pPr>
              <a:r>
                <a:rPr lang="en-GB" sz="2500" dirty="0">
                  <a:solidFill>
                    <a:schemeClr val="bg1"/>
                  </a:solidFill>
                  <a:latin typeface="+mj-lt"/>
                </a:rPr>
                <a:t>Each reading session will focus on a different skill.</a:t>
              </a:r>
            </a:p>
            <a:p>
              <a:pPr marL="285750" indent="-285750">
                <a:buFont typeface="Arial" panose="020B0604020202020204" pitchFamily="34" charset="0"/>
                <a:buChar char="•"/>
              </a:pPr>
              <a:r>
                <a:rPr lang="en-GB" sz="2500" dirty="0">
                  <a:solidFill>
                    <a:schemeClr val="bg1"/>
                  </a:solidFill>
                  <a:latin typeface="+mj-lt"/>
                </a:rPr>
                <a:t>The children will read the same book each time and also take this book home.</a:t>
              </a:r>
            </a:p>
          </p:txBody>
        </p:sp>
      </p:grpSp>
      <p:sp>
        <p:nvSpPr>
          <p:cNvPr id="6" name="Rectangle 5">
            <a:extLst>
              <a:ext uri="{FF2B5EF4-FFF2-40B4-BE49-F238E27FC236}">
                <a16:creationId xmlns:a16="http://schemas.microsoft.com/office/drawing/2014/main" id="{BA245EA1-3119-47F7-978D-FD46DFB1DBC0}"/>
              </a:ext>
            </a:extLst>
          </p:cNvPr>
          <p:cNvSpPr/>
          <p:nvPr/>
        </p:nvSpPr>
        <p:spPr>
          <a:xfrm>
            <a:off x="957720" y="2248219"/>
            <a:ext cx="3602075"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mj-lt"/>
              </a:rPr>
              <a:t>Session 1 - Decoding</a:t>
            </a:r>
          </a:p>
        </p:txBody>
      </p:sp>
      <p:grpSp>
        <p:nvGrpSpPr>
          <p:cNvPr id="10" name="Group 9">
            <a:extLst>
              <a:ext uri="{FF2B5EF4-FFF2-40B4-BE49-F238E27FC236}">
                <a16:creationId xmlns:a16="http://schemas.microsoft.com/office/drawing/2014/main" id="{52FD5350-C816-425B-AAC4-5A7FC2F94AED}"/>
              </a:ext>
            </a:extLst>
          </p:cNvPr>
          <p:cNvGrpSpPr/>
          <p:nvPr/>
        </p:nvGrpSpPr>
        <p:grpSpPr>
          <a:xfrm>
            <a:off x="4608552" y="1877202"/>
            <a:ext cx="2761468" cy="1538650"/>
            <a:chOff x="4975761" y="2565729"/>
            <a:chExt cx="2214748" cy="1323440"/>
          </a:xfrm>
        </p:grpSpPr>
        <p:pic>
          <p:nvPicPr>
            <p:cNvPr id="8" name="Picture 7" descr="Diagram&#10;&#10;Description automatically generated">
              <a:extLst>
                <a:ext uri="{FF2B5EF4-FFF2-40B4-BE49-F238E27FC236}">
                  <a16:creationId xmlns:a16="http://schemas.microsoft.com/office/drawing/2014/main" id="{945E72E5-1DD2-4B22-B87C-D1A0EA0280F3}"/>
                </a:ext>
              </a:extLst>
            </p:cNvPr>
            <p:cNvPicPr>
              <a:picLocks noChangeAspect="1"/>
            </p:cNvPicPr>
            <p:nvPr/>
          </p:nvPicPr>
          <p:blipFill rotWithShape="1">
            <a:blip r:embed="rId2">
              <a:extLst>
                <a:ext uri="{28A0092B-C50C-407E-A947-70E740481C1C}">
                  <a14:useLocalDpi xmlns:a14="http://schemas.microsoft.com/office/drawing/2010/main" val="0"/>
                </a:ext>
              </a:extLst>
            </a:blip>
            <a:srcRect l="3651" t="4227" r="4716" b="25599"/>
            <a:stretch/>
          </p:blipFill>
          <p:spPr>
            <a:xfrm>
              <a:off x="4975761" y="2565729"/>
              <a:ext cx="2214748" cy="1323440"/>
            </a:xfrm>
            <a:prstGeom prst="rect">
              <a:avLst/>
            </a:prstGeom>
          </p:spPr>
        </p:pic>
        <p:sp>
          <p:nvSpPr>
            <p:cNvPr id="9" name="Rectangle 8">
              <a:extLst>
                <a:ext uri="{FF2B5EF4-FFF2-40B4-BE49-F238E27FC236}">
                  <a16:creationId xmlns:a16="http://schemas.microsoft.com/office/drawing/2014/main" id="{21B10111-F7DC-496A-A900-78D76527434F}"/>
                </a:ext>
              </a:extLst>
            </p:cNvPr>
            <p:cNvSpPr/>
            <p:nvPr/>
          </p:nvSpPr>
          <p:spPr bwMode="auto">
            <a:xfrm>
              <a:off x="6050478" y="3331029"/>
              <a:ext cx="1140031" cy="558140"/>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
        <p:nvSpPr>
          <p:cNvPr id="11" name="Rectangle 10">
            <a:extLst>
              <a:ext uri="{FF2B5EF4-FFF2-40B4-BE49-F238E27FC236}">
                <a16:creationId xmlns:a16="http://schemas.microsoft.com/office/drawing/2014/main" id="{1A325464-712C-4624-9B2A-35003C56D29B}"/>
              </a:ext>
            </a:extLst>
          </p:cNvPr>
          <p:cNvSpPr/>
          <p:nvPr/>
        </p:nvSpPr>
        <p:spPr>
          <a:xfrm>
            <a:off x="2286478" y="3929866"/>
            <a:ext cx="4402808" cy="1077218"/>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mj-lt"/>
              </a:rPr>
              <a:t>Session 2 – Prosody</a:t>
            </a:r>
          </a:p>
          <a:p>
            <a:pPr algn="ctr"/>
            <a:r>
              <a:rPr lang="en-US" sz="3200" dirty="0">
                <a:ln w="0"/>
                <a:effectLst>
                  <a:outerShdw blurRad="38100" dist="19050" dir="2700000" algn="tl" rotWithShape="0">
                    <a:schemeClr val="dk1">
                      <a:alpha val="40000"/>
                    </a:schemeClr>
                  </a:outerShdw>
                </a:effectLst>
                <a:latin typeface="+mj-lt"/>
              </a:rPr>
              <a:t>(reading with expression)</a:t>
            </a:r>
            <a:endParaRPr lang="en-US" sz="3200" b="0" cap="none" spc="0" dirty="0">
              <a:ln w="0"/>
              <a:solidFill>
                <a:schemeClr val="tx1"/>
              </a:solidFill>
              <a:effectLst>
                <a:outerShdw blurRad="38100" dist="19050" dir="2700000" algn="tl" rotWithShape="0">
                  <a:schemeClr val="dk1">
                    <a:alpha val="40000"/>
                  </a:schemeClr>
                </a:outerShdw>
              </a:effectLst>
              <a:latin typeface="+mj-lt"/>
            </a:endParaRPr>
          </a:p>
        </p:txBody>
      </p:sp>
      <p:pic>
        <p:nvPicPr>
          <p:cNvPr id="1026" name="Picture 2" descr="What is prosody of speech? – Hearing and the Implications of OHC Loss Forum">
            <a:extLst>
              <a:ext uri="{FF2B5EF4-FFF2-40B4-BE49-F238E27FC236}">
                <a16:creationId xmlns:a16="http://schemas.microsoft.com/office/drawing/2014/main" id="{595F8734-C54A-4D58-ABDD-5312DDAA25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67"/>
          <a:stretch/>
        </p:blipFill>
        <p:spPr bwMode="auto">
          <a:xfrm>
            <a:off x="6730964" y="3276195"/>
            <a:ext cx="1633254" cy="16448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C04E9C2-CBC5-49E7-BF4D-A803E2B431DC}"/>
              </a:ext>
            </a:extLst>
          </p:cNvPr>
          <p:cNvSpPr/>
          <p:nvPr/>
        </p:nvSpPr>
        <p:spPr>
          <a:xfrm>
            <a:off x="4858615" y="5611513"/>
            <a:ext cx="4683718"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mj-lt"/>
              </a:rPr>
              <a:t>Session 3 - Comprehension</a:t>
            </a:r>
          </a:p>
        </p:txBody>
      </p:sp>
      <p:pic>
        <p:nvPicPr>
          <p:cNvPr id="16" name="Picture 15" descr="A picture containing vector graphics, clipart&#10;&#10;Description automatically generated">
            <a:extLst>
              <a:ext uri="{FF2B5EF4-FFF2-40B4-BE49-F238E27FC236}">
                <a16:creationId xmlns:a16="http://schemas.microsoft.com/office/drawing/2014/main" id="{0F49F9E2-A25F-4ED1-854F-CBB648178CEE}"/>
              </a:ext>
            </a:extLst>
          </p:cNvPr>
          <p:cNvPicPr>
            <a:picLocks noChangeAspect="1"/>
          </p:cNvPicPr>
          <p:nvPr/>
        </p:nvPicPr>
        <p:blipFill rotWithShape="1">
          <a:blip r:embed="rId4">
            <a:extLst>
              <a:ext uri="{28A0092B-C50C-407E-A947-70E740481C1C}">
                <a14:useLocalDpi xmlns:a14="http://schemas.microsoft.com/office/drawing/2010/main" val="0"/>
              </a:ext>
            </a:extLst>
          </a:blip>
          <a:srcRect l="30767" r="29676"/>
          <a:stretch/>
        </p:blipFill>
        <p:spPr>
          <a:xfrm>
            <a:off x="9542333" y="4230569"/>
            <a:ext cx="1395075" cy="2300068"/>
          </a:xfrm>
          <a:prstGeom prst="rect">
            <a:avLst/>
          </a:prstGeom>
        </p:spPr>
      </p:pic>
    </p:spTree>
    <p:extLst>
      <p:ext uri="{BB962C8B-B14F-4D97-AF65-F5344CB8AC3E}">
        <p14:creationId xmlns:p14="http://schemas.microsoft.com/office/powerpoint/2010/main" val="173500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4852E-2EB8-4534-9A20-DACEF2A631FA}"/>
              </a:ext>
            </a:extLst>
          </p:cNvPr>
          <p:cNvSpPr txBox="1"/>
          <p:nvPr/>
        </p:nvSpPr>
        <p:spPr>
          <a:xfrm>
            <a:off x="0" y="2780928"/>
            <a:ext cx="12191999"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Reading at home</a:t>
            </a:r>
          </a:p>
        </p:txBody>
      </p:sp>
    </p:spTree>
    <p:extLst>
      <p:ext uri="{BB962C8B-B14F-4D97-AF65-F5344CB8AC3E}">
        <p14:creationId xmlns:p14="http://schemas.microsoft.com/office/powerpoint/2010/main" val="118684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a:xfrm>
            <a:off x="479376" y="149949"/>
            <a:ext cx="9793088" cy="1152128"/>
          </a:xfrm>
        </p:spPr>
        <p:txBody>
          <a:bodyPr/>
          <a:lstStyle/>
          <a:p>
            <a:r>
              <a:rPr lang="en-US" dirty="0"/>
              <a:t>Reading bands </a:t>
            </a:r>
          </a:p>
        </p:txBody>
      </p:sp>
      <p:sp>
        <p:nvSpPr>
          <p:cNvPr id="8" name="TextBox 7">
            <a:extLst>
              <a:ext uri="{FF2B5EF4-FFF2-40B4-BE49-F238E27FC236}">
                <a16:creationId xmlns:a16="http://schemas.microsoft.com/office/drawing/2014/main" id="{522C80FC-45BB-415F-A422-639EFBFC20EC}"/>
              </a:ext>
            </a:extLst>
          </p:cNvPr>
          <p:cNvSpPr txBox="1"/>
          <p:nvPr/>
        </p:nvSpPr>
        <p:spPr>
          <a:xfrm>
            <a:off x="103220" y="1302077"/>
            <a:ext cx="5040999" cy="5293757"/>
          </a:xfrm>
          <a:prstGeom prst="rect">
            <a:avLst/>
          </a:prstGeom>
          <a:noFill/>
        </p:spPr>
        <p:txBody>
          <a:bodyPr wrap="square" rtlCol="0">
            <a:spAutoFit/>
          </a:bodyPr>
          <a:lstStyle/>
          <a:p>
            <a:r>
              <a:rPr lang="en-GB" sz="2600" dirty="0">
                <a:latin typeface="+mj-lt"/>
              </a:rPr>
              <a:t>Please note: the colour bandings you are familiar with have changed with this program and will no longer apply in Reception and Year 1.</a:t>
            </a:r>
          </a:p>
          <a:p>
            <a:endParaRPr lang="en-GB" sz="2600" dirty="0">
              <a:latin typeface="+mj-lt"/>
            </a:endParaRPr>
          </a:p>
          <a:p>
            <a:r>
              <a:rPr lang="en-GB" sz="2600" dirty="0">
                <a:latin typeface="+mj-lt"/>
              </a:rPr>
              <a:t>The Little Wandle books are banded to match the five phonic phases. </a:t>
            </a:r>
          </a:p>
          <a:p>
            <a:endParaRPr lang="en-GB" sz="2600" dirty="0">
              <a:latin typeface="+mj-lt"/>
            </a:endParaRPr>
          </a:p>
          <a:p>
            <a:r>
              <a:rPr lang="en-GB" sz="2600" dirty="0">
                <a:latin typeface="+mj-lt"/>
              </a:rPr>
              <a:t>Phase 1 - Purple</a:t>
            </a:r>
          </a:p>
          <a:p>
            <a:r>
              <a:rPr lang="en-GB" sz="2600" dirty="0">
                <a:latin typeface="+mj-lt"/>
              </a:rPr>
              <a:t>Phase 2 - Pink</a:t>
            </a:r>
          </a:p>
          <a:p>
            <a:r>
              <a:rPr lang="en-GB" sz="2600" dirty="0">
                <a:latin typeface="+mj-lt"/>
              </a:rPr>
              <a:t>Phase 3  - Blue</a:t>
            </a:r>
          </a:p>
          <a:p>
            <a:r>
              <a:rPr lang="en-GB" sz="2600" dirty="0">
                <a:latin typeface="+mj-lt"/>
              </a:rPr>
              <a:t>Phase 4 - Green</a:t>
            </a:r>
          </a:p>
          <a:p>
            <a:r>
              <a:rPr lang="en-GB" sz="2600" dirty="0">
                <a:latin typeface="+mj-lt"/>
              </a:rPr>
              <a:t>Phase 5 - Yellow</a:t>
            </a:r>
          </a:p>
        </p:txBody>
      </p:sp>
      <p:pic>
        <p:nvPicPr>
          <p:cNvPr id="2050" name="Picture 2" descr="Tickets!: Phase 4 (Big Cat Phonics for Little Wandle Letters and Sounds  Revised) : Hemming, Alice, Byrne, Mike, Collins Big Cat: Amazon.co.uk: Book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05888" y="345284"/>
            <a:ext cx="3327987" cy="41111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und Walk: Phase 1 (Big Cat Phonics for Little Wandle Letters and Sounds  Revised) by Emily Guille-Marrett | WHSmi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741" y="634659"/>
            <a:ext cx="3723570" cy="35324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g Cat Phonics for Little Wandle Letters and Sounds Revised - Tip, Sip,  Nap: Phase 2 - Fiona Undrill; Estelle Corke; Collins Big Cat; | Foyles  Bookst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870" y="3475167"/>
            <a:ext cx="3289656" cy="311695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4851105" y="726013"/>
            <a:ext cx="683394" cy="61601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851346" y="994068"/>
            <a:ext cx="683394" cy="61601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428184" y="3764388"/>
            <a:ext cx="683394" cy="61601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24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2149</TotalTime>
  <Words>1564</Words>
  <Application>Microsoft Office PowerPoint</Application>
  <PresentationFormat>Widescreen</PresentationFormat>
  <Paragraphs>119</Paragraphs>
  <Slides>19</Slides>
  <Notes>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19</vt:i4>
      </vt:variant>
    </vt:vector>
  </HeadingPairs>
  <TitlesOfParts>
    <vt:vector size="31" baseType="lpstr">
      <vt:lpstr>Arial</vt:lpstr>
      <vt:lpstr>Calibri</vt:lpstr>
      <vt:lpstr>Calibri Light</vt:lpstr>
      <vt:lpstr>Gotham Narrow Bold</vt:lpstr>
      <vt:lpstr>Open Sans</vt:lpstr>
      <vt:lpstr>Open Sans Light</vt:lpstr>
      <vt:lpstr>Presentation cover</vt:lpstr>
      <vt:lpstr>Normal body copy page</vt:lpstr>
      <vt:lpstr>1_Presentation cover</vt:lpstr>
      <vt:lpstr>3_Normal body copy page</vt:lpstr>
      <vt:lpstr>Custom Design</vt:lpstr>
      <vt:lpstr>4_Normal body copy page</vt:lpstr>
      <vt:lpstr>PowerPoint Presentation</vt:lpstr>
      <vt:lpstr>PowerPoint Presentation</vt:lpstr>
      <vt:lpstr>PowerPoint Presentation</vt:lpstr>
      <vt:lpstr>Phonics is:</vt:lpstr>
      <vt:lpstr>Terminology </vt:lpstr>
      <vt:lpstr>PowerPoint Presentation</vt:lpstr>
      <vt:lpstr>PowerPoint Presentation</vt:lpstr>
      <vt:lpstr>PowerPoint Presentation</vt:lpstr>
      <vt:lpstr>Reading bands </vt:lpstr>
      <vt:lpstr>Reading a book at the right level</vt:lpstr>
      <vt:lpstr>PowerPoint Presentation</vt:lpstr>
      <vt:lpstr>PowerPoint Presentation</vt:lpstr>
      <vt:lpstr>Books going home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Mockford</dc:creator>
  <cp:lastModifiedBy>DMockford</cp:lastModifiedBy>
  <cp:revision>29</cp:revision>
  <dcterms:created xsi:type="dcterms:W3CDTF">2022-01-11T19:48:15Z</dcterms:created>
  <dcterms:modified xsi:type="dcterms:W3CDTF">2022-10-03T11:50:27Z</dcterms:modified>
</cp:coreProperties>
</file>