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handoutMasterIdLst>
    <p:handoutMasterId r:id="rId14"/>
  </p:handoutMasterIdLst>
  <p:sldIdLst>
    <p:sldId id="256" r:id="rId5"/>
    <p:sldId id="257" r:id="rId6"/>
    <p:sldId id="260" r:id="rId7"/>
    <p:sldId id="265" r:id="rId8"/>
    <p:sldId id="258" r:id="rId9"/>
    <p:sldId id="262" r:id="rId10"/>
    <p:sldId id="259" r:id="rId11"/>
    <p:sldId id="261" r:id="rId12"/>
    <p:sldId id="264"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D6FF32-B607-4FB2-A38F-9AC8D6552E2C}" v="13" dt="2024-09-11T13:07:41.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9" d="100"/>
          <a:sy n="69" d="100"/>
        </p:scale>
        <p:origin x="96"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Redmond" userId="cf0e6830-68a4-44a8-adf6-d59661ac3e33" providerId="ADAL" clId="{B1D6FF32-B607-4FB2-A38F-9AC8D6552E2C}"/>
    <pc:docChg chg="undo custSel modSld">
      <pc:chgData name="Nicola Redmond" userId="cf0e6830-68a4-44a8-adf6-d59661ac3e33" providerId="ADAL" clId="{B1D6FF32-B607-4FB2-A38F-9AC8D6552E2C}" dt="2024-09-11T13:07:41.885" v="332" actId="1076"/>
      <pc:docMkLst>
        <pc:docMk/>
      </pc:docMkLst>
      <pc:sldChg chg="addSp delSp modSp mod setBg addAnim delAnim">
        <pc:chgData name="Nicola Redmond" userId="cf0e6830-68a4-44a8-adf6-d59661ac3e33" providerId="ADAL" clId="{B1D6FF32-B607-4FB2-A38F-9AC8D6552E2C}" dt="2024-09-11T13:07:41.885" v="332" actId="1076"/>
        <pc:sldMkLst>
          <pc:docMk/>
          <pc:sldMk cId="897341410" sldId="256"/>
        </pc:sldMkLst>
        <pc:spChg chg="mod">
          <ac:chgData name="Nicola Redmond" userId="cf0e6830-68a4-44a8-adf6-d59661ac3e33" providerId="ADAL" clId="{B1D6FF32-B607-4FB2-A38F-9AC8D6552E2C}" dt="2024-09-11T13:07:12.176" v="325" actId="26606"/>
          <ac:spMkLst>
            <pc:docMk/>
            <pc:sldMk cId="897341410" sldId="256"/>
            <ac:spMk id="2" creationId="{00000000-0000-0000-0000-000000000000}"/>
          </ac:spMkLst>
        </pc:spChg>
        <pc:spChg chg="mod">
          <ac:chgData name="Nicola Redmond" userId="cf0e6830-68a4-44a8-adf6-d59661ac3e33" providerId="ADAL" clId="{B1D6FF32-B607-4FB2-A38F-9AC8D6552E2C}" dt="2024-09-11T13:07:39.206" v="331" actId="1076"/>
          <ac:spMkLst>
            <pc:docMk/>
            <pc:sldMk cId="897341410" sldId="256"/>
            <ac:spMk id="3" creationId="{00000000-0000-0000-0000-000000000000}"/>
          </ac:spMkLst>
        </pc:spChg>
        <pc:spChg chg="add del">
          <ac:chgData name="Nicola Redmond" userId="cf0e6830-68a4-44a8-adf6-d59661ac3e33" providerId="ADAL" clId="{B1D6FF32-B607-4FB2-A38F-9AC8D6552E2C}" dt="2024-09-11T13:07:12.176" v="325" actId="26606"/>
          <ac:spMkLst>
            <pc:docMk/>
            <pc:sldMk cId="897341410" sldId="256"/>
            <ac:spMk id="1035" creationId="{66D61E08-70C3-48D8-BEA0-787111DC30DA}"/>
          </ac:spMkLst>
        </pc:spChg>
        <pc:spChg chg="add del">
          <ac:chgData name="Nicola Redmond" userId="cf0e6830-68a4-44a8-adf6-d59661ac3e33" providerId="ADAL" clId="{B1D6FF32-B607-4FB2-A38F-9AC8D6552E2C}" dt="2024-09-11T13:07:12.176" v="325" actId="26606"/>
          <ac:spMkLst>
            <pc:docMk/>
            <pc:sldMk cId="897341410" sldId="256"/>
            <ac:spMk id="1037" creationId="{FC55298F-0AE5-478E-AD2B-03C2614C5833}"/>
          </ac:spMkLst>
        </pc:spChg>
        <pc:spChg chg="add del">
          <ac:chgData name="Nicola Redmond" userId="cf0e6830-68a4-44a8-adf6-d59661ac3e33" providerId="ADAL" clId="{B1D6FF32-B607-4FB2-A38F-9AC8D6552E2C}" dt="2024-09-11T13:07:12.176" v="325" actId="26606"/>
          <ac:spMkLst>
            <pc:docMk/>
            <pc:sldMk cId="897341410" sldId="256"/>
            <ac:spMk id="1039" creationId="{C180E4EA-0B63-4779-A895-7E90E71088F3}"/>
          </ac:spMkLst>
        </pc:spChg>
        <pc:spChg chg="add del">
          <ac:chgData name="Nicola Redmond" userId="cf0e6830-68a4-44a8-adf6-d59661ac3e33" providerId="ADAL" clId="{B1D6FF32-B607-4FB2-A38F-9AC8D6552E2C}" dt="2024-09-11T13:07:12.176" v="325" actId="26606"/>
          <ac:spMkLst>
            <pc:docMk/>
            <pc:sldMk cId="897341410" sldId="256"/>
            <ac:spMk id="1041" creationId="{CEE01D9D-3DE8-4EED-B0D3-8F3C79CC7673}"/>
          </ac:spMkLst>
        </pc:spChg>
        <pc:spChg chg="add del">
          <ac:chgData name="Nicola Redmond" userId="cf0e6830-68a4-44a8-adf6-d59661ac3e33" providerId="ADAL" clId="{B1D6FF32-B607-4FB2-A38F-9AC8D6552E2C}" dt="2024-09-11T13:07:12.176" v="325" actId="26606"/>
          <ac:spMkLst>
            <pc:docMk/>
            <pc:sldMk cId="897341410" sldId="256"/>
            <ac:spMk id="1043" creationId="{89AF5CE9-607F-43F4-8983-DCD6DA4051FD}"/>
          </ac:spMkLst>
        </pc:spChg>
        <pc:spChg chg="add del">
          <ac:chgData name="Nicola Redmond" userId="cf0e6830-68a4-44a8-adf6-d59661ac3e33" providerId="ADAL" clId="{B1D6FF32-B607-4FB2-A38F-9AC8D6552E2C}" dt="2024-09-11T13:07:12.176" v="325" actId="26606"/>
          <ac:spMkLst>
            <pc:docMk/>
            <pc:sldMk cId="897341410" sldId="256"/>
            <ac:spMk id="1045" creationId="{6EEA2DBD-9E1E-4521-8C01-F32AD18A89E3}"/>
          </ac:spMkLst>
        </pc:spChg>
        <pc:spChg chg="add del">
          <ac:chgData name="Nicola Redmond" userId="cf0e6830-68a4-44a8-adf6-d59661ac3e33" providerId="ADAL" clId="{B1D6FF32-B607-4FB2-A38F-9AC8D6552E2C}" dt="2024-09-11T13:07:12.176" v="325" actId="26606"/>
          <ac:spMkLst>
            <pc:docMk/>
            <pc:sldMk cId="897341410" sldId="256"/>
            <ac:spMk id="1047" creationId="{15BBD2C1-BA9B-46A9-A27A-33498B169272}"/>
          </ac:spMkLst>
        </pc:spChg>
        <pc:picChg chg="add mod ord">
          <ac:chgData name="Nicola Redmond" userId="cf0e6830-68a4-44a8-adf6-d59661ac3e33" providerId="ADAL" clId="{B1D6FF32-B607-4FB2-A38F-9AC8D6552E2C}" dt="2024-09-11T13:07:41.885" v="332" actId="1076"/>
          <ac:picMkLst>
            <pc:docMk/>
            <pc:sldMk cId="897341410" sldId="256"/>
            <ac:picMk id="1026" creationId="{E746308A-F432-7AE6-7CB5-05A14FE1AB61}"/>
          </ac:picMkLst>
        </pc:picChg>
        <pc:cxnChg chg="add del">
          <ac:chgData name="Nicola Redmond" userId="cf0e6830-68a4-44a8-adf6-d59661ac3e33" providerId="ADAL" clId="{B1D6FF32-B607-4FB2-A38F-9AC8D6552E2C}" dt="2024-09-11T13:07:12.176" v="325" actId="26606"/>
          <ac:cxnSpMkLst>
            <pc:docMk/>
            <pc:sldMk cId="897341410" sldId="256"/>
            <ac:cxnSpMk id="1031" creationId="{A57C1A16-B8AB-4D99-A195-A38F556A6486}"/>
          </ac:cxnSpMkLst>
        </pc:cxnChg>
        <pc:cxnChg chg="add del">
          <ac:chgData name="Nicola Redmond" userId="cf0e6830-68a4-44a8-adf6-d59661ac3e33" providerId="ADAL" clId="{B1D6FF32-B607-4FB2-A38F-9AC8D6552E2C}" dt="2024-09-11T13:07:12.176" v="325" actId="26606"/>
          <ac:cxnSpMkLst>
            <pc:docMk/>
            <pc:sldMk cId="897341410" sldId="256"/>
            <ac:cxnSpMk id="1033" creationId="{F8A9B20B-D1DD-4573-B5EC-558029519236}"/>
          </ac:cxnSpMkLst>
        </pc:cxnChg>
      </pc:sldChg>
      <pc:sldChg chg="modSp mod">
        <pc:chgData name="Nicola Redmond" userId="cf0e6830-68a4-44a8-adf6-d59661ac3e33" providerId="ADAL" clId="{B1D6FF32-B607-4FB2-A38F-9AC8D6552E2C}" dt="2024-09-11T12:42:06.183" v="249" actId="20577"/>
        <pc:sldMkLst>
          <pc:docMk/>
          <pc:sldMk cId="3369462797" sldId="257"/>
        </pc:sldMkLst>
        <pc:spChg chg="mod">
          <ac:chgData name="Nicola Redmond" userId="cf0e6830-68a4-44a8-adf6-d59661ac3e33" providerId="ADAL" clId="{B1D6FF32-B607-4FB2-A38F-9AC8D6552E2C}" dt="2024-09-11T12:42:06.183" v="249" actId="20577"/>
          <ac:spMkLst>
            <pc:docMk/>
            <pc:sldMk cId="3369462797" sldId="257"/>
            <ac:spMk id="3" creationId="{00000000-0000-0000-0000-000000000000}"/>
          </ac:spMkLst>
        </pc:spChg>
      </pc:sldChg>
      <pc:sldChg chg="modSp mod">
        <pc:chgData name="Nicola Redmond" userId="cf0e6830-68a4-44a8-adf6-d59661ac3e33" providerId="ADAL" clId="{B1D6FF32-B607-4FB2-A38F-9AC8D6552E2C}" dt="2024-09-11T12:41:38.866" v="180" actId="20577"/>
        <pc:sldMkLst>
          <pc:docMk/>
          <pc:sldMk cId="196121008" sldId="258"/>
        </pc:sldMkLst>
        <pc:spChg chg="mod">
          <ac:chgData name="Nicola Redmond" userId="cf0e6830-68a4-44a8-adf6-d59661ac3e33" providerId="ADAL" clId="{B1D6FF32-B607-4FB2-A38F-9AC8D6552E2C}" dt="2024-09-11T12:41:38.866" v="180" actId="20577"/>
          <ac:spMkLst>
            <pc:docMk/>
            <pc:sldMk cId="196121008" sldId="258"/>
            <ac:spMk id="3" creationId="{00000000-0000-0000-0000-000000000000}"/>
          </ac:spMkLst>
        </pc:spChg>
      </pc:sldChg>
      <pc:sldChg chg="modSp mod">
        <pc:chgData name="Nicola Redmond" userId="cf0e6830-68a4-44a8-adf6-d59661ac3e33" providerId="ADAL" clId="{B1D6FF32-B607-4FB2-A38F-9AC8D6552E2C}" dt="2024-09-11T12:42:57.017" v="307" actId="20577"/>
        <pc:sldMkLst>
          <pc:docMk/>
          <pc:sldMk cId="3050568258" sldId="261"/>
        </pc:sldMkLst>
        <pc:spChg chg="mod">
          <ac:chgData name="Nicola Redmond" userId="cf0e6830-68a4-44a8-adf6-d59661ac3e33" providerId="ADAL" clId="{B1D6FF32-B607-4FB2-A38F-9AC8D6552E2C}" dt="2024-09-11T12:42:57.017" v="307" actId="20577"/>
          <ac:spMkLst>
            <pc:docMk/>
            <pc:sldMk cId="3050568258" sldId="261"/>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17A8402-DEA8-4737-AABF-BD15D03F055C}" type="datetimeFigureOut">
              <a:rPr lang="en-GB" smtClean="0"/>
              <a:t>11/09/2024</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1D155CB-8A7F-4CAB-B66C-8D8CE6A3F6CF}" type="slidenum">
              <a:rPr lang="en-GB" smtClean="0"/>
              <a:t>‹#›</a:t>
            </a:fld>
            <a:endParaRPr lang="en-GB"/>
          </a:p>
        </p:txBody>
      </p:sp>
    </p:spTree>
    <p:extLst>
      <p:ext uri="{BB962C8B-B14F-4D97-AF65-F5344CB8AC3E}">
        <p14:creationId xmlns:p14="http://schemas.microsoft.com/office/powerpoint/2010/main" val="21911360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120054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236097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0284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57599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42183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1990230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4278198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327475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503797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1F17CE-F260-4B23-98DA-58A0684F69A3}"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162583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1F17CE-F260-4B23-98DA-58A0684F69A3}"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291241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1F17CE-F260-4B23-98DA-58A0684F69A3}" type="datetimeFigureOut">
              <a:rPr lang="en-GB" smtClean="0"/>
              <a:t>11/09/2024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1749983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1F17CE-F260-4B23-98DA-58A0684F69A3}" type="datetimeFigureOut">
              <a:rPr lang="en-GB" smtClean="0"/>
              <a:t>11/09/2024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3723770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F17CE-F260-4B23-98DA-58A0684F69A3}" type="datetimeFigureOut">
              <a:rPr lang="en-GB" smtClean="0"/>
              <a:t>11/09/2024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3685444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1F17CE-F260-4B23-98DA-58A0684F69A3}"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2292BD-199D-4228-9F75-8AF0A6CF4F91}" type="slidenum">
              <a:rPr lang="en-GB" smtClean="0"/>
              <a:t>‹#›</a:t>
            </a:fld>
            <a:endParaRPr lang="en-GB"/>
          </a:p>
        </p:txBody>
      </p:sp>
    </p:spTree>
    <p:extLst>
      <p:ext uri="{BB962C8B-B14F-4D97-AF65-F5344CB8AC3E}">
        <p14:creationId xmlns:p14="http://schemas.microsoft.com/office/powerpoint/2010/main" val="2861464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2292BD-199D-4228-9F75-8AF0A6CF4F91}" type="slidenum">
              <a:rPr lang="en-GB" smtClean="0"/>
              <a:t>‹#›</a:t>
            </a:fld>
            <a:endParaRPr lang="en-GB"/>
          </a:p>
        </p:txBody>
      </p:sp>
      <p:sp>
        <p:nvSpPr>
          <p:cNvPr id="5" name="Date Placeholder 4"/>
          <p:cNvSpPr>
            <a:spLocks noGrp="1"/>
          </p:cNvSpPr>
          <p:nvPr>
            <p:ph type="dt" sz="half" idx="10"/>
          </p:nvPr>
        </p:nvSpPr>
        <p:spPr/>
        <p:txBody>
          <a:bodyPr/>
          <a:lstStyle/>
          <a:p>
            <a:fld id="{411F17CE-F260-4B23-98DA-58A0684F69A3}" type="datetimeFigureOut">
              <a:rPr lang="en-GB" smtClean="0"/>
              <a:t>11/09/2024</a:t>
            </a:fld>
            <a:endParaRPr lang="en-GB"/>
          </a:p>
        </p:txBody>
      </p:sp>
    </p:spTree>
    <p:extLst>
      <p:ext uri="{BB962C8B-B14F-4D97-AF65-F5344CB8AC3E}">
        <p14:creationId xmlns:p14="http://schemas.microsoft.com/office/powerpoint/2010/main" val="3710035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1F17CE-F260-4B23-98DA-58A0684F69A3}" type="datetimeFigureOut">
              <a:rPr lang="en-GB" smtClean="0"/>
              <a:t>11/09/2024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2292BD-199D-4228-9F75-8AF0A6CF4F91}" type="slidenum">
              <a:rPr lang="en-GB" smtClean="0"/>
              <a:t>‹#›</a:t>
            </a:fld>
            <a:endParaRPr lang="en-GB"/>
          </a:p>
        </p:txBody>
      </p:sp>
    </p:spTree>
    <p:extLst>
      <p:ext uri="{BB962C8B-B14F-4D97-AF65-F5344CB8AC3E}">
        <p14:creationId xmlns:p14="http://schemas.microsoft.com/office/powerpoint/2010/main" val="177249388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mailto:admin@stjohns561.herts.sch.uk"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8074" y="1710850"/>
            <a:ext cx="9166188" cy="1646302"/>
          </a:xfrm>
        </p:spPr>
        <p:txBody>
          <a:bodyPr/>
          <a:lstStyle/>
          <a:p>
            <a:r>
              <a:rPr lang="en-GB" sz="9600" dirty="0">
                <a:solidFill>
                  <a:schemeClr val="tx1"/>
                </a:solidFill>
                <a:latin typeface="NTPreCursive" panose="03000400000000000000" pitchFamily="66" charset="0"/>
              </a:rPr>
              <a:t>Welcome to Robins</a:t>
            </a:r>
          </a:p>
        </p:txBody>
      </p:sp>
      <p:sp>
        <p:nvSpPr>
          <p:cNvPr id="3" name="Subtitle 2"/>
          <p:cNvSpPr>
            <a:spLocks noGrp="1"/>
          </p:cNvSpPr>
          <p:nvPr>
            <p:ph type="subTitle" idx="1"/>
          </p:nvPr>
        </p:nvSpPr>
        <p:spPr>
          <a:xfrm>
            <a:off x="1900834" y="3156262"/>
            <a:ext cx="9166188" cy="1096899"/>
          </a:xfrm>
        </p:spPr>
        <p:txBody>
          <a:bodyPr>
            <a:normAutofit fontScale="85000" lnSpcReduction="20000"/>
          </a:bodyPr>
          <a:lstStyle/>
          <a:p>
            <a:pPr algn="ctr"/>
            <a:r>
              <a:rPr lang="en-GB" sz="4000" dirty="0">
                <a:solidFill>
                  <a:schemeClr val="tx1">
                    <a:lumMod val="65000"/>
                    <a:lumOff val="35000"/>
                  </a:schemeClr>
                </a:solidFill>
                <a:latin typeface="NTPreCursive" panose="03000400000000000000" pitchFamily="66" charset="0"/>
              </a:rPr>
              <a:t>With Miss Mockford, Mrs Redmond, </a:t>
            </a:r>
          </a:p>
          <a:p>
            <a:pPr algn="ctr"/>
            <a:r>
              <a:rPr lang="en-GB" sz="4000" dirty="0">
                <a:solidFill>
                  <a:schemeClr val="tx1">
                    <a:lumMod val="65000"/>
                    <a:lumOff val="35000"/>
                  </a:schemeClr>
                </a:solidFill>
                <a:latin typeface="NTPreCursive" panose="03000400000000000000" pitchFamily="66" charset="0"/>
              </a:rPr>
              <a:t>Mrs </a:t>
            </a:r>
            <a:r>
              <a:rPr lang="en-GB" sz="4000" dirty="0" err="1">
                <a:solidFill>
                  <a:schemeClr val="tx1">
                    <a:lumMod val="65000"/>
                    <a:lumOff val="35000"/>
                  </a:schemeClr>
                </a:solidFill>
                <a:latin typeface="NTPreCursive" panose="03000400000000000000" pitchFamily="66" charset="0"/>
              </a:rPr>
              <a:t>Hoad</a:t>
            </a:r>
            <a:r>
              <a:rPr lang="en-GB" sz="4000" dirty="0">
                <a:solidFill>
                  <a:schemeClr val="tx1">
                    <a:lumMod val="65000"/>
                    <a:lumOff val="35000"/>
                  </a:schemeClr>
                </a:solidFill>
                <a:latin typeface="NTPreCursive" panose="03000400000000000000" pitchFamily="66" charset="0"/>
              </a:rPr>
              <a:t>, Mrs Simone and Mrs Wallace</a:t>
            </a:r>
          </a:p>
        </p:txBody>
      </p:sp>
      <p:pic>
        <p:nvPicPr>
          <p:cNvPr id="1026" name="Picture 2" descr="Robin Red Breast Bird Facts | Erithacus Rubecula">
            <a:extLst>
              <a:ext uri="{FF2B5EF4-FFF2-40B4-BE49-F238E27FC236}">
                <a16:creationId xmlns:a16="http://schemas.microsoft.com/office/drawing/2014/main" id="{E746308A-F432-7AE6-7CB5-05A14FE1AB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485" t="11628" r="30214"/>
          <a:stretch/>
        </p:blipFill>
        <p:spPr bwMode="auto">
          <a:xfrm>
            <a:off x="498074" y="3500849"/>
            <a:ext cx="2760192" cy="3157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734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03" y="1575647"/>
            <a:ext cx="10361159" cy="4919745"/>
          </a:xfrm>
        </p:spPr>
        <p:txBody>
          <a:bodyPr>
            <a:normAutofit fontScale="92500" lnSpcReduction="20000"/>
          </a:bodyPr>
          <a:lstStyle/>
          <a:p>
            <a:pPr marL="571500" indent="-571500" algn="l">
              <a:buFont typeface="Arial" panose="020B0604020202020204" pitchFamily="34" charset="0"/>
              <a:buChar char="•"/>
            </a:pPr>
            <a:r>
              <a:rPr lang="en-GB" sz="3600" b="1" dirty="0">
                <a:solidFill>
                  <a:schemeClr val="tx1">
                    <a:lumMod val="65000"/>
                    <a:lumOff val="35000"/>
                  </a:schemeClr>
                </a:solidFill>
                <a:latin typeface="NTPreCursive" panose="03000400000000000000" pitchFamily="66" charset="0"/>
              </a:rPr>
              <a:t>8:40 start to learning</a:t>
            </a:r>
            <a:r>
              <a:rPr lang="en-GB" sz="3600" dirty="0">
                <a:solidFill>
                  <a:schemeClr val="tx1">
                    <a:lumMod val="65000"/>
                    <a:lumOff val="35000"/>
                  </a:schemeClr>
                </a:solidFill>
                <a:latin typeface="NTPreCursive" panose="03000400000000000000" pitchFamily="66" charset="0"/>
              </a:rPr>
              <a:t> – busy fingers</a:t>
            </a:r>
          </a:p>
          <a:p>
            <a:pPr marL="571500" indent="-571500" algn="l">
              <a:buFont typeface="Arial" panose="020B0604020202020204" pitchFamily="34" charset="0"/>
              <a:buChar char="•"/>
            </a:pPr>
            <a:r>
              <a:rPr lang="en-GB" sz="3600" dirty="0">
                <a:solidFill>
                  <a:schemeClr val="tx1">
                    <a:lumMod val="65000"/>
                    <a:lumOff val="35000"/>
                  </a:schemeClr>
                </a:solidFill>
                <a:latin typeface="NTPreCursive" panose="03000400000000000000" pitchFamily="66" charset="0"/>
              </a:rPr>
              <a:t>Saying good-bye to parents at the playground door from now.</a:t>
            </a:r>
          </a:p>
          <a:p>
            <a:pPr marL="571500" indent="-571500" algn="l">
              <a:buFont typeface="Arial" panose="020B0604020202020204" pitchFamily="34" charset="0"/>
              <a:buChar char="•"/>
            </a:pPr>
            <a:r>
              <a:rPr lang="en-GB" sz="3600" b="1" dirty="0">
                <a:solidFill>
                  <a:schemeClr val="tx1">
                    <a:lumMod val="65000"/>
                    <a:lumOff val="35000"/>
                  </a:schemeClr>
                </a:solidFill>
                <a:latin typeface="NTPreCursive" panose="03000400000000000000" pitchFamily="66" charset="0"/>
              </a:rPr>
              <a:t>PE kits – </a:t>
            </a:r>
            <a:r>
              <a:rPr lang="en-GB" sz="3600" dirty="0">
                <a:solidFill>
                  <a:schemeClr val="tx1">
                    <a:lumMod val="65000"/>
                    <a:lumOff val="35000"/>
                  </a:schemeClr>
                </a:solidFill>
                <a:latin typeface="NTPreCursive" panose="03000400000000000000" pitchFamily="66" charset="0"/>
              </a:rPr>
              <a:t>PE is on a Monday. Children will work up to changing into their full PE kit and children will go home in their PE kits on Monday with their uniform in their bag. Please make sure that the kit is returned by the Friday.</a:t>
            </a:r>
          </a:p>
          <a:p>
            <a:pPr marL="571500" indent="-571500" algn="l">
              <a:buFont typeface="Arial" panose="020B0604020202020204" pitchFamily="34" charset="0"/>
              <a:buChar char="•"/>
            </a:pPr>
            <a:r>
              <a:rPr lang="en-GB" sz="3600" b="1" dirty="0">
                <a:solidFill>
                  <a:schemeClr val="tx1">
                    <a:lumMod val="65000"/>
                    <a:lumOff val="35000"/>
                  </a:schemeClr>
                </a:solidFill>
                <a:latin typeface="NTPreCursive" panose="03000400000000000000" pitchFamily="66" charset="0"/>
              </a:rPr>
              <a:t>Home learning:</a:t>
            </a:r>
          </a:p>
          <a:p>
            <a:pPr algn="l"/>
            <a:r>
              <a:rPr lang="en-GB" sz="3600" b="1" dirty="0">
                <a:solidFill>
                  <a:schemeClr val="tx1">
                    <a:lumMod val="65000"/>
                    <a:lumOff val="35000"/>
                  </a:schemeClr>
                </a:solidFill>
                <a:latin typeface="NTPreCursive" panose="03000400000000000000" pitchFamily="66" charset="0"/>
              </a:rPr>
              <a:t>	</a:t>
            </a:r>
            <a:r>
              <a:rPr lang="en-GB" sz="3600" dirty="0">
                <a:solidFill>
                  <a:schemeClr val="tx1">
                    <a:lumMod val="65000"/>
                    <a:lumOff val="35000"/>
                  </a:schemeClr>
                </a:solidFill>
                <a:latin typeface="NTPreCursive" panose="03000400000000000000" pitchFamily="66" charset="0"/>
              </a:rPr>
              <a:t>Reading at least 5 times a week. Adults to comment on	</a:t>
            </a:r>
          </a:p>
          <a:p>
            <a:pPr algn="ctr"/>
            <a:r>
              <a:rPr lang="en-GB" sz="3600" dirty="0">
                <a:solidFill>
                  <a:schemeClr val="tx1">
                    <a:lumMod val="65000"/>
                    <a:lumOff val="35000"/>
                  </a:schemeClr>
                </a:solidFill>
                <a:latin typeface="NTPreCursive" panose="03000400000000000000" pitchFamily="66" charset="0"/>
              </a:rPr>
              <a:t>    how they did in Reading Record. Home learning opportunities on MTPs. First homework of photos already sent out. </a:t>
            </a:r>
          </a:p>
          <a:p>
            <a:pPr marL="571500" indent="-571500" algn="l">
              <a:buFont typeface="Arial" panose="020B0604020202020204" pitchFamily="34" charset="0"/>
              <a:buChar char="•"/>
            </a:pPr>
            <a:endParaRPr lang="en-GB" sz="4000" dirty="0">
              <a:solidFill>
                <a:schemeClr val="tx1">
                  <a:lumMod val="65000"/>
                  <a:lumOff val="35000"/>
                </a:schemeClr>
              </a:solidFill>
              <a:latin typeface="NTPreCursive" panose="03000400000000000000" pitchFamily="66" charset="0"/>
            </a:endParaRPr>
          </a:p>
        </p:txBody>
      </p:sp>
      <p:sp>
        <p:nvSpPr>
          <p:cNvPr id="4" name="Title 3"/>
          <p:cNvSpPr>
            <a:spLocks noGrp="1"/>
          </p:cNvSpPr>
          <p:nvPr>
            <p:ph type="ctrTitle"/>
          </p:nvPr>
        </p:nvSpPr>
        <p:spPr>
          <a:xfrm>
            <a:off x="3603879" y="87001"/>
            <a:ext cx="3348712" cy="1646302"/>
          </a:xfrm>
        </p:spPr>
        <p:txBody>
          <a:bodyPr/>
          <a:lstStyle/>
          <a:p>
            <a:pPr algn="ctr"/>
            <a:r>
              <a:rPr lang="en-GB" sz="8000" dirty="0">
                <a:solidFill>
                  <a:schemeClr val="tx1"/>
                </a:solidFill>
                <a:latin typeface="NTPreCursive" panose="03000400000000000000" pitchFamily="66" charset="0"/>
              </a:rPr>
              <a:t>Routine</a:t>
            </a:r>
          </a:p>
        </p:txBody>
      </p:sp>
    </p:spTree>
    <p:extLst>
      <p:ext uri="{BB962C8B-B14F-4D97-AF65-F5344CB8AC3E}">
        <p14:creationId xmlns:p14="http://schemas.microsoft.com/office/powerpoint/2010/main" val="3369462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8000" y="974871"/>
            <a:ext cx="10848622" cy="5298119"/>
          </a:xfrm>
        </p:spPr>
        <p:txBody>
          <a:bodyPr>
            <a:noAutofit/>
          </a:bodyPr>
          <a:lstStyle/>
          <a:p>
            <a:pPr marL="571500" indent="-571500" algn="l">
              <a:buFont typeface="Arial" panose="020B0604020202020204" pitchFamily="34" charset="0"/>
              <a:buChar char="•"/>
            </a:pPr>
            <a:r>
              <a:rPr lang="en-GB" sz="3300" b="1" dirty="0">
                <a:solidFill>
                  <a:schemeClr val="tx1">
                    <a:lumMod val="65000"/>
                    <a:lumOff val="35000"/>
                  </a:schemeClr>
                </a:solidFill>
                <a:latin typeface="NTPreCursive" panose="03000400000000000000" pitchFamily="66" charset="0"/>
              </a:rPr>
              <a:t>Teamwork </a:t>
            </a:r>
            <a:r>
              <a:rPr lang="en-GB" sz="3300" dirty="0">
                <a:solidFill>
                  <a:schemeClr val="tx1">
                    <a:lumMod val="65000"/>
                    <a:lumOff val="35000"/>
                  </a:schemeClr>
                </a:solidFill>
                <a:latin typeface="NTPreCursive" panose="03000400000000000000" pitchFamily="66" charset="0"/>
              </a:rPr>
              <a:t>– in talk partners, groups and during child initiated learning</a:t>
            </a:r>
          </a:p>
          <a:p>
            <a:pPr marL="571500" indent="-571500" algn="l">
              <a:buFont typeface="Arial" panose="020B0604020202020204" pitchFamily="34" charset="0"/>
              <a:buChar char="•"/>
            </a:pPr>
            <a:r>
              <a:rPr lang="en-GB" sz="3300" b="1" dirty="0">
                <a:solidFill>
                  <a:schemeClr val="tx1">
                    <a:lumMod val="65000"/>
                    <a:lumOff val="35000"/>
                  </a:schemeClr>
                </a:solidFill>
                <a:latin typeface="NTPreCursive" panose="03000400000000000000" pitchFamily="66" charset="0"/>
              </a:rPr>
              <a:t>Respect </a:t>
            </a:r>
            <a:r>
              <a:rPr lang="en-GB" sz="3300" dirty="0">
                <a:solidFill>
                  <a:schemeClr val="tx1">
                    <a:lumMod val="65000"/>
                    <a:lumOff val="35000"/>
                  </a:schemeClr>
                </a:solidFill>
                <a:latin typeface="NTPreCursive" panose="03000400000000000000" pitchFamily="66" charset="0"/>
              </a:rPr>
              <a:t>– for others, equipment, themselves, the school, </a:t>
            </a:r>
          </a:p>
          <a:p>
            <a:pPr marL="571500" indent="-571500" algn="l">
              <a:buFont typeface="Arial" panose="020B0604020202020204" pitchFamily="34" charset="0"/>
              <a:buChar char="•"/>
            </a:pPr>
            <a:r>
              <a:rPr lang="en-GB" sz="3300" b="1" dirty="0">
                <a:solidFill>
                  <a:schemeClr val="tx1">
                    <a:lumMod val="65000"/>
                    <a:lumOff val="35000"/>
                  </a:schemeClr>
                </a:solidFill>
                <a:latin typeface="NTPreCursive" panose="03000400000000000000" pitchFamily="66" charset="0"/>
              </a:rPr>
              <a:t>Presentation</a:t>
            </a:r>
            <a:r>
              <a:rPr lang="en-GB" sz="3300" dirty="0">
                <a:solidFill>
                  <a:schemeClr val="tx1">
                    <a:lumMod val="65000"/>
                    <a:lumOff val="35000"/>
                  </a:schemeClr>
                </a:solidFill>
                <a:latin typeface="NTPreCursive" panose="03000400000000000000" pitchFamily="66" charset="0"/>
              </a:rPr>
              <a:t> – to take pride in their work, to explore the setting which may include a little mess! Remember to wear their outside clothes, wellies and aprons.</a:t>
            </a:r>
          </a:p>
          <a:p>
            <a:pPr marL="571500" indent="-571500" algn="l">
              <a:buFont typeface="Arial" panose="020B0604020202020204" pitchFamily="34" charset="0"/>
              <a:buChar char="•"/>
            </a:pPr>
            <a:r>
              <a:rPr lang="en-GB" sz="3300" b="1" dirty="0">
                <a:solidFill>
                  <a:schemeClr val="tx1">
                    <a:lumMod val="65000"/>
                    <a:lumOff val="35000"/>
                  </a:schemeClr>
                </a:solidFill>
                <a:latin typeface="NTPreCursive" panose="03000400000000000000" pitchFamily="66" charset="0"/>
              </a:rPr>
              <a:t>Handwriting</a:t>
            </a:r>
            <a:r>
              <a:rPr lang="en-GB" sz="3300" dirty="0">
                <a:solidFill>
                  <a:schemeClr val="tx1">
                    <a:lumMod val="65000"/>
                    <a:lumOff val="35000"/>
                  </a:schemeClr>
                </a:solidFill>
                <a:latin typeface="NTPreCursive" panose="03000400000000000000" pitchFamily="66" charset="0"/>
              </a:rPr>
              <a:t> – Practising pattern formation and correct letter formation.</a:t>
            </a:r>
          </a:p>
          <a:p>
            <a:pPr marL="571500" indent="-571500" algn="l">
              <a:buFont typeface="Arial" panose="020B0604020202020204" pitchFamily="34" charset="0"/>
              <a:buChar char="•"/>
            </a:pPr>
            <a:r>
              <a:rPr lang="en-GB" sz="3300" b="1" dirty="0">
                <a:solidFill>
                  <a:schemeClr val="tx1">
                    <a:lumMod val="65000"/>
                    <a:lumOff val="35000"/>
                  </a:schemeClr>
                </a:solidFill>
                <a:latin typeface="NTPreCursive" panose="03000400000000000000" pitchFamily="66" charset="0"/>
              </a:rPr>
              <a:t>Personal responsibility </a:t>
            </a:r>
            <a:r>
              <a:rPr lang="en-GB" sz="3300" dirty="0">
                <a:solidFill>
                  <a:schemeClr val="tx1">
                    <a:lumMod val="65000"/>
                    <a:lumOff val="35000"/>
                  </a:schemeClr>
                </a:solidFill>
                <a:latin typeface="NTPreCursive" panose="03000400000000000000" pitchFamily="66" charset="0"/>
              </a:rPr>
              <a:t>– organising themselves, remembering routines, remembering their belongings.</a:t>
            </a:r>
          </a:p>
        </p:txBody>
      </p:sp>
      <p:sp>
        <p:nvSpPr>
          <p:cNvPr id="4" name="Title 3"/>
          <p:cNvSpPr>
            <a:spLocks noGrp="1"/>
          </p:cNvSpPr>
          <p:nvPr>
            <p:ph type="ctrTitle"/>
          </p:nvPr>
        </p:nvSpPr>
        <p:spPr>
          <a:xfrm>
            <a:off x="869246" y="81035"/>
            <a:ext cx="9452691" cy="1029303"/>
          </a:xfrm>
        </p:spPr>
        <p:txBody>
          <a:bodyPr/>
          <a:lstStyle/>
          <a:p>
            <a:pPr algn="ctr"/>
            <a:r>
              <a:rPr lang="en-GB" dirty="0">
                <a:solidFill>
                  <a:schemeClr val="tx1"/>
                </a:solidFill>
                <a:latin typeface="NTPreCursive" panose="03000400000000000000" pitchFamily="66" charset="0"/>
              </a:rPr>
              <a:t>Expectations for Robins</a:t>
            </a:r>
          </a:p>
        </p:txBody>
      </p:sp>
    </p:spTree>
    <p:extLst>
      <p:ext uri="{BB962C8B-B14F-4D97-AF65-F5344CB8AC3E}">
        <p14:creationId xmlns:p14="http://schemas.microsoft.com/office/powerpoint/2010/main" val="1171185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dirty="0">
                <a:solidFill>
                  <a:schemeClr val="tx1"/>
                </a:solidFill>
                <a:latin typeface="NTPreCursive" panose="03000400000000000000" pitchFamily="66" charset="0"/>
              </a:rPr>
              <a:t>Tapestry</a:t>
            </a:r>
          </a:p>
        </p:txBody>
      </p:sp>
      <p:sp>
        <p:nvSpPr>
          <p:cNvPr id="3" name="Content Placeholder 2"/>
          <p:cNvSpPr>
            <a:spLocks noGrp="1"/>
          </p:cNvSpPr>
          <p:nvPr>
            <p:ph idx="1"/>
          </p:nvPr>
        </p:nvSpPr>
        <p:spPr/>
        <p:txBody>
          <a:bodyPr>
            <a:normAutofit fontScale="92500" lnSpcReduction="10000"/>
          </a:bodyPr>
          <a:lstStyle/>
          <a:p>
            <a:r>
              <a:rPr lang="en-GB" sz="3200" dirty="0">
                <a:latin typeface="NTPreCursive" panose="03000400000000000000" pitchFamily="66" charset="0"/>
              </a:rPr>
              <a:t>Observations will be placed on this system to show what your child is learning at school.</a:t>
            </a:r>
          </a:p>
          <a:p>
            <a:r>
              <a:rPr lang="en-GB" sz="3200" dirty="0">
                <a:latin typeface="NTPreCursive" panose="03000400000000000000" pitchFamily="66" charset="0"/>
              </a:rPr>
              <a:t>Used as a way of communicating about upcoming events and notes from school – please check regularly. </a:t>
            </a:r>
          </a:p>
          <a:p>
            <a:r>
              <a:rPr lang="en-GB" sz="3200" dirty="0">
                <a:latin typeface="NTPreCursive" panose="03000400000000000000" pitchFamily="66" charset="0"/>
              </a:rPr>
              <a:t>Please add any life events or special occasions onto Tapestry for children to share with the class.</a:t>
            </a:r>
          </a:p>
          <a:p>
            <a:r>
              <a:rPr lang="en-GB" sz="3200" dirty="0">
                <a:latin typeface="NTPreCursive" panose="03000400000000000000" pitchFamily="66" charset="0"/>
              </a:rPr>
              <a:t>For your own personal use – please do not share outside your household. </a:t>
            </a:r>
          </a:p>
        </p:txBody>
      </p:sp>
    </p:spTree>
    <p:extLst>
      <p:ext uri="{BB962C8B-B14F-4D97-AF65-F5344CB8AC3E}">
        <p14:creationId xmlns:p14="http://schemas.microsoft.com/office/powerpoint/2010/main" val="121345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6027" y="1733302"/>
            <a:ext cx="10346461" cy="4856684"/>
          </a:xfrm>
        </p:spPr>
        <p:txBody>
          <a:bodyPr>
            <a:normAutofit fontScale="92500" lnSpcReduction="10000"/>
          </a:bodyPr>
          <a:lstStyle/>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Book bag with reading record and book in.</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Jacket/Coat </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Water bottle</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Library books (on a Monday)</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Please label everything!</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Waterproofs and wellies (to stay on peg in school- in a name bag please) We will send home once a term to check it all still fits well.</a:t>
            </a:r>
          </a:p>
        </p:txBody>
      </p:sp>
      <p:sp>
        <p:nvSpPr>
          <p:cNvPr id="4" name="Title 3"/>
          <p:cNvSpPr>
            <a:spLocks noGrp="1"/>
          </p:cNvSpPr>
          <p:nvPr>
            <p:ph type="ctrTitle"/>
          </p:nvPr>
        </p:nvSpPr>
        <p:spPr>
          <a:xfrm>
            <a:off x="195943" y="87001"/>
            <a:ext cx="11665131" cy="1646302"/>
          </a:xfrm>
        </p:spPr>
        <p:txBody>
          <a:bodyPr/>
          <a:lstStyle/>
          <a:p>
            <a:pPr algn="ctr"/>
            <a:r>
              <a:rPr lang="en-GB" sz="6600" dirty="0">
                <a:solidFill>
                  <a:schemeClr val="tx1"/>
                </a:solidFill>
                <a:latin typeface="NTPreCursive" panose="03000400000000000000" pitchFamily="66" charset="0"/>
              </a:rPr>
              <a:t>Things to remember everyday </a:t>
            </a:r>
          </a:p>
        </p:txBody>
      </p:sp>
    </p:spTree>
    <p:extLst>
      <p:ext uri="{BB962C8B-B14F-4D97-AF65-F5344CB8AC3E}">
        <p14:creationId xmlns:p14="http://schemas.microsoft.com/office/powerpoint/2010/main" val="1961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4248" y="1209300"/>
            <a:ext cx="11351172" cy="5284756"/>
          </a:xfrm>
        </p:spPr>
        <p:txBody>
          <a:bodyPr>
            <a:normAutofit fontScale="92500" lnSpcReduction="20000"/>
          </a:bodyPr>
          <a:lstStyle/>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Encouraging independence with dressing, toileting and eating.</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Practise letter sounds and reading daily – pure sounds only please!</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Encourage drawing and mark making including outside chalking.</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Recognising numbers in the environment, counting out objects </a:t>
            </a:r>
            <a:r>
              <a:rPr lang="en-GB" sz="4000" dirty="0" err="1">
                <a:solidFill>
                  <a:schemeClr val="tx1">
                    <a:lumMod val="65000"/>
                    <a:lumOff val="35000"/>
                  </a:schemeClr>
                </a:solidFill>
                <a:latin typeface="NTPreCursive" panose="03000400000000000000" pitchFamily="66" charset="0"/>
              </a:rPr>
              <a:t>eg</a:t>
            </a:r>
            <a:r>
              <a:rPr lang="en-GB" sz="4000" dirty="0">
                <a:solidFill>
                  <a:schemeClr val="tx1">
                    <a:lumMod val="65000"/>
                    <a:lumOff val="35000"/>
                  </a:schemeClr>
                </a:solidFill>
                <a:latin typeface="NTPreCursive" panose="03000400000000000000" pitchFamily="66" charset="0"/>
              </a:rPr>
              <a:t>: setting dinner places</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Encourage building upper body strength – monkey bars, climbing, </a:t>
            </a:r>
            <a:r>
              <a:rPr lang="en-GB" sz="4000" dirty="0" err="1">
                <a:solidFill>
                  <a:schemeClr val="tx1">
                    <a:lumMod val="65000"/>
                    <a:lumOff val="35000"/>
                  </a:schemeClr>
                </a:solidFill>
                <a:latin typeface="NTPreCursive" panose="03000400000000000000" pitchFamily="66" charset="0"/>
              </a:rPr>
              <a:t>pilates</a:t>
            </a:r>
            <a:r>
              <a:rPr lang="en-GB" sz="4000" dirty="0">
                <a:solidFill>
                  <a:schemeClr val="tx1">
                    <a:lumMod val="65000"/>
                    <a:lumOff val="35000"/>
                  </a:schemeClr>
                </a:solidFill>
                <a:latin typeface="NTPreCursive" panose="03000400000000000000" pitchFamily="66" charset="0"/>
              </a:rPr>
              <a:t> poses.</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Fine motor skills – bottle lid twisting, threading, pegs, picking up coins from a table, posting buttons through a hole, pencil control</a:t>
            </a:r>
          </a:p>
        </p:txBody>
      </p:sp>
      <p:sp>
        <p:nvSpPr>
          <p:cNvPr id="4" name="Title 3"/>
          <p:cNvSpPr>
            <a:spLocks noGrp="1"/>
          </p:cNvSpPr>
          <p:nvPr>
            <p:ph type="ctrTitle"/>
          </p:nvPr>
        </p:nvSpPr>
        <p:spPr>
          <a:xfrm>
            <a:off x="2333297" y="-101281"/>
            <a:ext cx="6605751" cy="1443103"/>
          </a:xfrm>
        </p:spPr>
        <p:txBody>
          <a:bodyPr/>
          <a:lstStyle/>
          <a:p>
            <a:pPr algn="ctr"/>
            <a:r>
              <a:rPr lang="en-GB" sz="7200" dirty="0">
                <a:solidFill>
                  <a:schemeClr val="tx1"/>
                </a:solidFill>
                <a:latin typeface="NTPreCursive" panose="03000400000000000000" pitchFamily="66" charset="0"/>
              </a:rPr>
              <a:t>Help at home</a:t>
            </a:r>
          </a:p>
        </p:txBody>
      </p:sp>
    </p:spTree>
    <p:extLst>
      <p:ext uri="{BB962C8B-B14F-4D97-AF65-F5344CB8AC3E}">
        <p14:creationId xmlns:p14="http://schemas.microsoft.com/office/powerpoint/2010/main" val="190537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235" y="1874021"/>
            <a:ext cx="10399698" cy="4402601"/>
          </a:xfrm>
        </p:spPr>
        <p:txBody>
          <a:bodyPr>
            <a:normAutofit lnSpcReduction="10000"/>
          </a:bodyPr>
          <a:lstStyle/>
          <a:p>
            <a:pPr marL="571500" indent="-571500" algn="l">
              <a:buFont typeface="Arial" panose="020B0604020202020204" pitchFamily="34" charset="0"/>
              <a:buChar char="•"/>
            </a:pPr>
            <a:r>
              <a:rPr lang="en-GB" sz="3200" dirty="0">
                <a:solidFill>
                  <a:schemeClr val="tx1">
                    <a:lumMod val="65000"/>
                    <a:lumOff val="35000"/>
                  </a:schemeClr>
                </a:solidFill>
                <a:latin typeface="NTPreCursive" panose="03000400000000000000" pitchFamily="66" charset="0"/>
              </a:rPr>
              <a:t>Individual photos: Thursday 12</a:t>
            </a:r>
            <a:r>
              <a:rPr lang="en-GB" sz="3200" baseline="30000" dirty="0">
                <a:solidFill>
                  <a:schemeClr val="tx1">
                    <a:lumMod val="65000"/>
                    <a:lumOff val="35000"/>
                  </a:schemeClr>
                </a:solidFill>
                <a:latin typeface="NTPreCursive" panose="03000400000000000000" pitchFamily="66" charset="0"/>
              </a:rPr>
              <a:t>th</a:t>
            </a:r>
            <a:r>
              <a:rPr lang="en-GB" sz="3200" dirty="0">
                <a:solidFill>
                  <a:schemeClr val="tx1">
                    <a:lumMod val="65000"/>
                    <a:lumOff val="35000"/>
                  </a:schemeClr>
                </a:solidFill>
                <a:latin typeface="NTPreCursive" panose="03000400000000000000" pitchFamily="66" charset="0"/>
              </a:rPr>
              <a:t> September</a:t>
            </a:r>
          </a:p>
          <a:p>
            <a:pPr marL="571500" indent="-571500" algn="l">
              <a:buFont typeface="Arial" panose="020B0604020202020204" pitchFamily="34" charset="0"/>
              <a:buChar char="•"/>
            </a:pPr>
            <a:r>
              <a:rPr lang="en-GB" sz="2800" dirty="0">
                <a:solidFill>
                  <a:schemeClr val="tx1">
                    <a:lumMod val="65000"/>
                    <a:lumOff val="35000"/>
                  </a:schemeClr>
                </a:solidFill>
                <a:latin typeface="NTPreCursive" panose="03000400000000000000" pitchFamily="66" charset="0"/>
              </a:rPr>
              <a:t>Harvest service at St John’s Church: Sunday 6</a:t>
            </a:r>
            <a:r>
              <a:rPr lang="en-GB" sz="2800" baseline="30000" dirty="0">
                <a:solidFill>
                  <a:schemeClr val="tx1">
                    <a:lumMod val="65000"/>
                    <a:lumOff val="35000"/>
                  </a:schemeClr>
                </a:solidFill>
                <a:latin typeface="NTPreCursive" panose="03000400000000000000" pitchFamily="66" charset="0"/>
              </a:rPr>
              <a:t>th</a:t>
            </a:r>
            <a:r>
              <a:rPr lang="en-GB" sz="2800" dirty="0">
                <a:solidFill>
                  <a:schemeClr val="tx1">
                    <a:lumMod val="65000"/>
                    <a:lumOff val="35000"/>
                  </a:schemeClr>
                </a:solidFill>
                <a:latin typeface="NTPreCursive" panose="03000400000000000000" pitchFamily="66" charset="0"/>
              </a:rPr>
              <a:t> October</a:t>
            </a:r>
          </a:p>
          <a:p>
            <a:pPr marL="571500" indent="-571500" algn="l">
              <a:buFont typeface="Arial" panose="020B0604020202020204" pitchFamily="34" charset="0"/>
              <a:buChar char="•"/>
            </a:pPr>
            <a:r>
              <a:rPr lang="en-GB" sz="3200" dirty="0">
                <a:solidFill>
                  <a:schemeClr val="tx1">
                    <a:lumMod val="65000"/>
                    <a:lumOff val="35000"/>
                  </a:schemeClr>
                </a:solidFill>
                <a:latin typeface="NTPreCursive" panose="03000400000000000000" pitchFamily="66" charset="0"/>
              </a:rPr>
              <a:t>Parents’ Evening (online): Tuesday 22</a:t>
            </a:r>
            <a:r>
              <a:rPr lang="en-GB" sz="3200" baseline="30000" dirty="0">
                <a:solidFill>
                  <a:schemeClr val="tx1">
                    <a:lumMod val="65000"/>
                    <a:lumOff val="35000"/>
                  </a:schemeClr>
                </a:solidFill>
                <a:latin typeface="NTPreCursive" panose="03000400000000000000" pitchFamily="66" charset="0"/>
              </a:rPr>
              <a:t>nd</a:t>
            </a:r>
            <a:r>
              <a:rPr lang="en-GB" sz="3200" dirty="0">
                <a:solidFill>
                  <a:schemeClr val="tx1">
                    <a:lumMod val="65000"/>
                    <a:lumOff val="35000"/>
                  </a:schemeClr>
                </a:solidFill>
                <a:latin typeface="NTPreCursive" panose="03000400000000000000" pitchFamily="66" charset="0"/>
              </a:rPr>
              <a:t> October</a:t>
            </a:r>
          </a:p>
          <a:p>
            <a:pPr marL="571500" indent="-571500" algn="l">
              <a:buFont typeface="Arial" panose="020B0604020202020204" pitchFamily="34" charset="0"/>
              <a:buChar char="•"/>
            </a:pPr>
            <a:r>
              <a:rPr lang="en-GB" sz="2800" dirty="0">
                <a:solidFill>
                  <a:schemeClr val="tx1">
                    <a:lumMod val="65000"/>
                    <a:lumOff val="35000"/>
                  </a:schemeClr>
                </a:solidFill>
                <a:latin typeface="NTPreCursive" panose="03000400000000000000" pitchFamily="66" charset="0"/>
              </a:rPr>
              <a:t>Parents’ Evening (face-to-face): Thursday 24</a:t>
            </a:r>
            <a:r>
              <a:rPr lang="en-GB" sz="2800" baseline="30000" dirty="0">
                <a:solidFill>
                  <a:schemeClr val="tx1">
                    <a:lumMod val="65000"/>
                    <a:lumOff val="35000"/>
                  </a:schemeClr>
                </a:solidFill>
                <a:latin typeface="NTPreCursive" panose="03000400000000000000" pitchFamily="66" charset="0"/>
              </a:rPr>
              <a:t>th</a:t>
            </a:r>
            <a:r>
              <a:rPr lang="en-GB" sz="2800" dirty="0">
                <a:solidFill>
                  <a:schemeClr val="tx1">
                    <a:lumMod val="65000"/>
                    <a:lumOff val="35000"/>
                  </a:schemeClr>
                </a:solidFill>
                <a:latin typeface="NTPreCursive" panose="03000400000000000000" pitchFamily="66" charset="0"/>
              </a:rPr>
              <a:t> October</a:t>
            </a:r>
          </a:p>
          <a:p>
            <a:pPr marL="571500" indent="-571500" algn="l">
              <a:buFont typeface="Arial" panose="020B0604020202020204" pitchFamily="34" charset="0"/>
              <a:buChar char="•"/>
            </a:pPr>
            <a:r>
              <a:rPr lang="en-GB" sz="2800" dirty="0">
                <a:solidFill>
                  <a:schemeClr val="tx1">
                    <a:lumMod val="65000"/>
                    <a:lumOff val="35000"/>
                  </a:schemeClr>
                </a:solidFill>
                <a:latin typeface="NTPreCursive" panose="03000400000000000000" pitchFamily="66" charset="0"/>
              </a:rPr>
              <a:t>Christmas Panto: Monday 9</a:t>
            </a:r>
            <a:r>
              <a:rPr lang="en-GB" sz="2800" baseline="30000" dirty="0">
                <a:solidFill>
                  <a:schemeClr val="tx1">
                    <a:lumMod val="65000"/>
                    <a:lumOff val="35000"/>
                  </a:schemeClr>
                </a:solidFill>
                <a:latin typeface="NTPreCursive" panose="03000400000000000000" pitchFamily="66" charset="0"/>
              </a:rPr>
              <a:t>th</a:t>
            </a:r>
            <a:r>
              <a:rPr lang="en-GB" sz="2800" dirty="0">
                <a:solidFill>
                  <a:schemeClr val="tx1">
                    <a:lumMod val="65000"/>
                    <a:lumOff val="35000"/>
                  </a:schemeClr>
                </a:solidFill>
                <a:latin typeface="NTPreCursive" panose="03000400000000000000" pitchFamily="66" charset="0"/>
              </a:rPr>
              <a:t> December</a:t>
            </a:r>
          </a:p>
          <a:p>
            <a:pPr marL="571500" indent="-571500" algn="l">
              <a:buFont typeface="Arial" panose="020B0604020202020204" pitchFamily="34" charset="0"/>
              <a:buChar char="•"/>
            </a:pPr>
            <a:r>
              <a:rPr lang="en-GB" sz="2800" dirty="0">
                <a:solidFill>
                  <a:schemeClr val="tx1">
                    <a:lumMod val="65000"/>
                    <a:lumOff val="35000"/>
                  </a:schemeClr>
                </a:solidFill>
                <a:latin typeface="NTPreCursive" panose="03000400000000000000" pitchFamily="66" charset="0"/>
              </a:rPr>
              <a:t>Christmas Nativity: Thursday 12</a:t>
            </a:r>
            <a:r>
              <a:rPr lang="en-GB" sz="2800" baseline="30000" dirty="0">
                <a:solidFill>
                  <a:schemeClr val="tx1">
                    <a:lumMod val="65000"/>
                    <a:lumOff val="35000"/>
                  </a:schemeClr>
                </a:solidFill>
                <a:latin typeface="NTPreCursive" panose="03000400000000000000" pitchFamily="66" charset="0"/>
              </a:rPr>
              <a:t>th</a:t>
            </a:r>
            <a:r>
              <a:rPr lang="en-GB" sz="2800" dirty="0">
                <a:solidFill>
                  <a:schemeClr val="tx1">
                    <a:lumMod val="65000"/>
                    <a:lumOff val="35000"/>
                  </a:schemeClr>
                </a:solidFill>
                <a:latin typeface="NTPreCursive" panose="03000400000000000000" pitchFamily="66" charset="0"/>
              </a:rPr>
              <a:t> December (2:30 and 5:00pm)</a:t>
            </a:r>
          </a:p>
          <a:p>
            <a:pPr marL="571500" indent="-571500" algn="l">
              <a:buFont typeface="Arial" panose="020B0604020202020204" pitchFamily="34" charset="0"/>
              <a:buChar char="•"/>
            </a:pPr>
            <a:r>
              <a:rPr lang="en-GB" sz="2800" dirty="0">
                <a:solidFill>
                  <a:schemeClr val="tx1">
                    <a:lumMod val="65000"/>
                    <a:lumOff val="35000"/>
                  </a:schemeClr>
                </a:solidFill>
                <a:latin typeface="NTPreCursive" panose="03000400000000000000" pitchFamily="66" charset="0"/>
              </a:rPr>
              <a:t>Lemsford Fete: Monday 5</a:t>
            </a:r>
            <a:r>
              <a:rPr lang="en-GB" sz="2800" baseline="30000" dirty="0">
                <a:solidFill>
                  <a:schemeClr val="tx1">
                    <a:lumMod val="65000"/>
                    <a:lumOff val="35000"/>
                  </a:schemeClr>
                </a:solidFill>
                <a:latin typeface="NTPreCursive" panose="03000400000000000000" pitchFamily="66" charset="0"/>
              </a:rPr>
              <a:t>th</a:t>
            </a:r>
            <a:r>
              <a:rPr lang="en-GB" sz="2800" dirty="0">
                <a:solidFill>
                  <a:schemeClr val="tx1">
                    <a:lumMod val="65000"/>
                    <a:lumOff val="35000"/>
                  </a:schemeClr>
                </a:solidFill>
                <a:latin typeface="NTPreCursive" panose="03000400000000000000" pitchFamily="66" charset="0"/>
              </a:rPr>
              <a:t> May</a:t>
            </a:r>
          </a:p>
          <a:p>
            <a:pPr marL="571500" indent="-571500" algn="l">
              <a:buFont typeface="Arial" panose="020B0604020202020204" pitchFamily="34" charset="0"/>
              <a:buChar char="•"/>
            </a:pPr>
            <a:r>
              <a:rPr lang="en-GB" sz="3200" dirty="0">
                <a:solidFill>
                  <a:schemeClr val="tx1">
                    <a:lumMod val="65000"/>
                    <a:lumOff val="35000"/>
                  </a:schemeClr>
                </a:solidFill>
                <a:latin typeface="NTPreCursive" panose="03000400000000000000" pitchFamily="66" charset="0"/>
              </a:rPr>
              <a:t>End of terms finish at 1:30pm</a:t>
            </a:r>
          </a:p>
        </p:txBody>
      </p:sp>
      <p:sp>
        <p:nvSpPr>
          <p:cNvPr id="4" name="Title 3"/>
          <p:cNvSpPr>
            <a:spLocks noGrp="1"/>
          </p:cNvSpPr>
          <p:nvPr>
            <p:ph type="ctrTitle"/>
          </p:nvPr>
        </p:nvSpPr>
        <p:spPr>
          <a:xfrm>
            <a:off x="392531" y="464594"/>
            <a:ext cx="10783613" cy="1228805"/>
          </a:xfrm>
        </p:spPr>
        <p:txBody>
          <a:bodyPr/>
          <a:lstStyle/>
          <a:p>
            <a:pPr algn="ctr"/>
            <a:r>
              <a:rPr lang="en-GB" sz="7200" dirty="0">
                <a:solidFill>
                  <a:schemeClr val="tx1"/>
                </a:solidFill>
                <a:latin typeface="NTPreCursive" panose="03000400000000000000" pitchFamily="66" charset="0"/>
              </a:rPr>
              <a:t>Upcoming dates and meetings </a:t>
            </a:r>
          </a:p>
        </p:txBody>
      </p:sp>
    </p:spTree>
    <p:extLst>
      <p:ext uri="{BB962C8B-B14F-4D97-AF65-F5344CB8AC3E}">
        <p14:creationId xmlns:p14="http://schemas.microsoft.com/office/powerpoint/2010/main" val="3691917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0621" y="1591411"/>
            <a:ext cx="9396248" cy="4769631"/>
          </a:xfrm>
        </p:spPr>
        <p:txBody>
          <a:bodyPr>
            <a:normAutofit fontScale="85000" lnSpcReduction="20000"/>
          </a:bodyPr>
          <a:lstStyle/>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Through the office – 01707 322589 or </a:t>
            </a:r>
            <a:r>
              <a:rPr lang="en-GB" sz="4000" dirty="0">
                <a:solidFill>
                  <a:schemeClr val="tx1">
                    <a:lumMod val="65000"/>
                    <a:lumOff val="35000"/>
                  </a:schemeClr>
                </a:solidFill>
                <a:latin typeface="NTPreCursive" panose="03000400000000000000" pitchFamily="66" charset="0"/>
                <a:hlinkClick r:id="rId2"/>
              </a:rPr>
              <a:t>admin@stjohns561.herts.sch.uk</a:t>
            </a:r>
            <a:endParaRPr lang="en-GB" sz="4000" dirty="0">
              <a:solidFill>
                <a:schemeClr val="tx1">
                  <a:lumMod val="65000"/>
                  <a:lumOff val="35000"/>
                </a:schemeClr>
              </a:solidFill>
              <a:latin typeface="NTPreCursive" panose="03000400000000000000" pitchFamily="66" charset="0"/>
            </a:endParaRP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Speak to Mrs Boylan on the gate- any messages will be passed on</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A note via your child/on Tapestry</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A meeting before or after school</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Or just grab us at the classroom door at 8:40am and 3:10pm</a:t>
            </a:r>
          </a:p>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Please think which of these will work best</a:t>
            </a:r>
          </a:p>
          <a:p>
            <a:pPr marL="571500" indent="-571500" algn="l">
              <a:buFont typeface="Arial" panose="020B0604020202020204" pitchFamily="34" charset="0"/>
              <a:buChar char="•"/>
            </a:pPr>
            <a:endParaRPr lang="en-GB" sz="4000" dirty="0">
              <a:solidFill>
                <a:schemeClr val="tx1">
                  <a:lumMod val="65000"/>
                  <a:lumOff val="35000"/>
                </a:schemeClr>
              </a:solidFill>
              <a:latin typeface="NTPreCursive" panose="03000400000000000000" pitchFamily="66" charset="0"/>
            </a:endParaRPr>
          </a:p>
        </p:txBody>
      </p:sp>
      <p:sp>
        <p:nvSpPr>
          <p:cNvPr id="4" name="Title 3"/>
          <p:cNvSpPr>
            <a:spLocks noGrp="1"/>
          </p:cNvSpPr>
          <p:nvPr>
            <p:ph type="ctrTitle"/>
          </p:nvPr>
        </p:nvSpPr>
        <p:spPr>
          <a:xfrm>
            <a:off x="2333297" y="87001"/>
            <a:ext cx="6605751" cy="1646302"/>
          </a:xfrm>
        </p:spPr>
        <p:txBody>
          <a:bodyPr/>
          <a:lstStyle/>
          <a:p>
            <a:pPr algn="ctr"/>
            <a:r>
              <a:rPr lang="en-GB" sz="8000" dirty="0">
                <a:solidFill>
                  <a:schemeClr val="tx1"/>
                </a:solidFill>
                <a:latin typeface="NTPreCursive" panose="03000400000000000000" pitchFamily="66" charset="0"/>
              </a:rPr>
              <a:t>Contact</a:t>
            </a:r>
          </a:p>
        </p:txBody>
      </p:sp>
    </p:spTree>
    <p:extLst>
      <p:ext uri="{BB962C8B-B14F-4D97-AF65-F5344CB8AC3E}">
        <p14:creationId xmlns:p14="http://schemas.microsoft.com/office/powerpoint/2010/main" val="3050568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86653" y="3846787"/>
            <a:ext cx="3720662" cy="2711669"/>
          </a:xfrm>
        </p:spPr>
        <p:txBody>
          <a:bodyPr>
            <a:normAutofit/>
          </a:bodyPr>
          <a:lstStyle/>
          <a:p>
            <a:pPr marL="571500" indent="-571500" algn="l">
              <a:buFont typeface="Arial" panose="020B0604020202020204" pitchFamily="34" charset="0"/>
              <a:buChar char="•"/>
            </a:pPr>
            <a:r>
              <a:rPr lang="en-GB" sz="4000" dirty="0">
                <a:solidFill>
                  <a:schemeClr val="tx1">
                    <a:lumMod val="65000"/>
                    <a:lumOff val="35000"/>
                  </a:schemeClr>
                </a:solidFill>
                <a:latin typeface="NTPreCursive" panose="03000400000000000000" pitchFamily="66" charset="0"/>
              </a:rPr>
              <a:t>Any questions? </a:t>
            </a:r>
          </a:p>
        </p:txBody>
      </p:sp>
      <p:sp>
        <p:nvSpPr>
          <p:cNvPr id="4" name="Title 3"/>
          <p:cNvSpPr>
            <a:spLocks noGrp="1"/>
          </p:cNvSpPr>
          <p:nvPr>
            <p:ph type="ctrTitle"/>
          </p:nvPr>
        </p:nvSpPr>
        <p:spPr>
          <a:xfrm>
            <a:off x="2144109" y="1773911"/>
            <a:ext cx="6605751" cy="1646302"/>
          </a:xfrm>
        </p:spPr>
        <p:txBody>
          <a:bodyPr/>
          <a:lstStyle/>
          <a:p>
            <a:pPr algn="ctr"/>
            <a:r>
              <a:rPr lang="en-GB" sz="8000" dirty="0">
                <a:solidFill>
                  <a:schemeClr val="tx1"/>
                </a:solidFill>
                <a:latin typeface="NTPreCursive" panose="03000400000000000000" pitchFamily="66" charset="0"/>
              </a:rPr>
              <a:t>Thank you for listening</a:t>
            </a:r>
          </a:p>
        </p:txBody>
      </p:sp>
    </p:spTree>
    <p:extLst>
      <p:ext uri="{BB962C8B-B14F-4D97-AF65-F5344CB8AC3E}">
        <p14:creationId xmlns:p14="http://schemas.microsoft.com/office/powerpoint/2010/main" val="20548460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5770C507BE38B4C95BEC787D8BE147D" ma:contentTypeVersion="13" ma:contentTypeDescription="Create a new document." ma:contentTypeScope="" ma:versionID="2e7e2d356e8910dc430e16f1a9426d79">
  <xsd:schema xmlns:xsd="http://www.w3.org/2001/XMLSchema" xmlns:xs="http://www.w3.org/2001/XMLSchema" xmlns:p="http://schemas.microsoft.com/office/2006/metadata/properties" xmlns:ns2="ede1d968-6147-4a43-9933-f651fb3704ea" xmlns:ns3="25233b29-b97b-4749-a0d3-35c0a2b6ddca" targetNamespace="http://schemas.microsoft.com/office/2006/metadata/properties" ma:root="true" ma:fieldsID="176e0f222a2d780170cc81322ce55a81" ns2:_="" ns3:_="">
    <xsd:import namespace="ede1d968-6147-4a43-9933-f651fb3704ea"/>
    <xsd:import namespace="25233b29-b97b-4749-a0d3-35c0a2b6dd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e1d968-6147-4a43-9933-f651fb3704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2b03bdb-eccb-4ff7-a7bf-389454923f3f"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233b29-b97b-4749-a0d3-35c0a2b6ddc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b5ab195-f3b2-48cd-8f97-bfc82fa76a4c}" ma:internalName="TaxCatchAll" ma:showField="CatchAllData" ma:web="25233b29-b97b-4749-a0d3-35c0a2b6dd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5233b29-b97b-4749-a0d3-35c0a2b6ddca" xsi:nil="true"/>
    <lcf76f155ced4ddcb4097134ff3c332f xmlns="ede1d968-6147-4a43-9933-f651fb3704e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5D9990E-67BE-43DD-BEA7-F19EE0416EEB}">
  <ds:schemaRefs>
    <ds:schemaRef ds:uri="http://schemas.microsoft.com/sharepoint/v3/contenttype/forms"/>
  </ds:schemaRefs>
</ds:datastoreItem>
</file>

<file path=customXml/itemProps2.xml><?xml version="1.0" encoding="utf-8"?>
<ds:datastoreItem xmlns:ds="http://schemas.openxmlformats.org/officeDocument/2006/customXml" ds:itemID="{17DD108B-0D5D-41C2-ABFD-A6F9A2B12C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e1d968-6147-4a43-9933-f651fb3704ea"/>
    <ds:schemaRef ds:uri="25233b29-b97b-4749-a0d3-35c0a2b6dd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33DAFAB-E92B-4F73-AD64-B0460AA91882}">
  <ds:schemaRefs>
    <ds:schemaRef ds:uri="http://purl.org/dc/elements/1.1/"/>
    <ds:schemaRef ds:uri="http://schemas.microsoft.com/office/2006/documentManagement/types"/>
    <ds:schemaRef ds:uri="http://schemas.openxmlformats.org/package/2006/metadata/core-properties"/>
    <ds:schemaRef ds:uri="http://purl.org/dc/dcmitype/"/>
    <ds:schemaRef ds:uri="http://schemas.microsoft.com/office/2006/metadata/properties"/>
    <ds:schemaRef ds:uri="ede1d968-6147-4a43-9933-f651fb3704ea"/>
    <ds:schemaRef ds:uri="http://schemas.microsoft.com/office/infopath/2007/PartnerControls"/>
    <ds:schemaRef ds:uri="25233b29-b97b-4749-a0d3-35c0a2b6ddca"/>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Facet</Template>
  <TotalTime>619</TotalTime>
  <Words>561</Words>
  <Application>Microsoft Office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NTPreCursive</vt:lpstr>
      <vt:lpstr>Trebuchet MS</vt:lpstr>
      <vt:lpstr>Wingdings 3</vt:lpstr>
      <vt:lpstr>Facet</vt:lpstr>
      <vt:lpstr>Welcome to Robins</vt:lpstr>
      <vt:lpstr>Routine</vt:lpstr>
      <vt:lpstr>Expectations for Robins</vt:lpstr>
      <vt:lpstr>Tapestry</vt:lpstr>
      <vt:lpstr>Things to remember everyday </vt:lpstr>
      <vt:lpstr>Help at home</vt:lpstr>
      <vt:lpstr>Upcoming dates and meetings </vt:lpstr>
      <vt:lpstr>Contact</vt:lpstr>
      <vt:lpstr>Thank you for listening</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Class 4</dc:title>
  <dc:creator>RNg</dc:creator>
  <cp:lastModifiedBy>Nicola Redmond</cp:lastModifiedBy>
  <cp:revision>27</cp:revision>
  <cp:lastPrinted>2019-09-11T13:16:29Z</cp:lastPrinted>
  <dcterms:created xsi:type="dcterms:W3CDTF">2018-09-05T16:24:22Z</dcterms:created>
  <dcterms:modified xsi:type="dcterms:W3CDTF">2024-09-11T13:07:50Z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0x01010075770C507BE38B4C95BEC787D8BE147D</vt:lpwstr>
  </property>
  <property fmtid="{D5CDD505-2E9C-101B-9397-08002B2CF9AE}" pid="3" name="Order">
    <vt:r8>2979800</vt:r8>
  </property>
  <property fmtid="{D5CDD505-2E9C-101B-9397-08002B2CF9AE}" pid="4" name="MediaServiceImageTags">
    <vt:lpwstr/>
  </property>
</Properties>
</file>