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2" r:id="rId12"/>
    <p:sldId id="273" r:id="rId13"/>
    <p:sldId id="274" r:id="rId14"/>
    <p:sldId id="268" r:id="rId15"/>
    <p:sldId id="269" r:id="rId16"/>
    <p:sldId id="271" r:id="rId17"/>
    <p:sldId id="270" r:id="rId18"/>
    <p:sldId id="276" r:id="rId19"/>
    <p:sldId id="278" r:id="rId20"/>
    <p:sldId id="277" r:id="rId21"/>
    <p:sldId id="275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4660"/>
  </p:normalViewPr>
  <p:slideViewPr>
    <p:cSldViewPr>
      <p:cViewPr varScale="1">
        <p:scale>
          <a:sx n="69" d="100"/>
          <a:sy n="69" d="100"/>
        </p:scale>
        <p:origin x="4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D47DF-B45E-4805-9D76-6C9C401904DB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DB6EB-32F8-4139-8E79-266E7359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9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2080E-BF05-4F81-9B3A-FCFA4B51AD6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9B02A-7F75-4BD4-99C6-5C3CE0C4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0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B02A-7F75-4BD4-99C6-5C3CE0C434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8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3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2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0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3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8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2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75B9-577B-498C-BAB1-0DE03A64195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27965-1E7C-48C4-A809-916AF17D9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80329"/>
            <a:ext cx="6908304" cy="1023944"/>
          </a:xfrm>
        </p:spPr>
        <p:txBody>
          <a:bodyPr>
            <a:normAutofit/>
          </a:bodyPr>
          <a:lstStyle/>
          <a:p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Parents’ information session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400800" cy="122413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- No Nonsense Spelling introduction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-  Handwriting and presentation</a:t>
            </a:r>
            <a:endParaRPr lang="en-GB" sz="2800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11" y="1504273"/>
            <a:ext cx="4376266" cy="317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9675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Handwriting through the years</a:t>
            </a:r>
            <a:endParaRPr lang="en-GB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280" y="980728"/>
            <a:ext cx="8784976" cy="561662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EYFS: fine and gross motor skills, position and grip, letter formation (starting point for each letter), ascenders, descenders, linking sounds and shapes, upper and lower case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22001"/>
          <a:stretch/>
        </p:blipFill>
        <p:spPr>
          <a:xfrm rot="10800000">
            <a:off x="4067944" y="3350771"/>
            <a:ext cx="3797834" cy="2314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2001" r="9051" b="13645"/>
          <a:stretch/>
        </p:blipFill>
        <p:spPr>
          <a:xfrm rot="10800000">
            <a:off x="971600" y="3284984"/>
            <a:ext cx="2882552" cy="24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1508" y="260648"/>
            <a:ext cx="8784976" cy="5688632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Years 1-2: securing consistent letter size and formation, spacing, writing on the line, learning joins and some beginning consistent cursive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71000"/>
          <a:stretch/>
        </p:blipFill>
        <p:spPr>
          <a:xfrm rot="10800000">
            <a:off x="1831382" y="1988840"/>
            <a:ext cx="5445224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5401" r="7350" b="8399"/>
          <a:stretch/>
        </p:blipFill>
        <p:spPr>
          <a:xfrm rot="10800000">
            <a:off x="1079608" y="4077072"/>
            <a:ext cx="6948773" cy="26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9512" y="279740"/>
            <a:ext cx="8784976" cy="561662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Years 3-4: continuing practise with cursive writing (unless printed is necessary), interventions when necessary </a:t>
            </a:r>
            <a:endParaRPr lang="en-GB" sz="3200" dirty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46865" r="3855" b="19511"/>
          <a:stretch/>
        </p:blipFill>
        <p:spPr>
          <a:xfrm rot="10800000">
            <a:off x="1237352" y="1628800"/>
            <a:ext cx="5206856" cy="1692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2201" r="3539" b="35890"/>
          <a:stretch/>
        </p:blipFill>
        <p:spPr>
          <a:xfrm rot="10800000">
            <a:off x="1011813" y="3789039"/>
            <a:ext cx="5572457" cy="23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561662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Years 5-6: continuing with cursive handwriting at speed, some developing own style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17801" r="-651" b="36000"/>
          <a:stretch/>
        </p:blipFill>
        <p:spPr>
          <a:xfrm>
            <a:off x="2469734" y="4233203"/>
            <a:ext cx="5577029" cy="2324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22000"/>
          <a:stretch/>
        </p:blipFill>
        <p:spPr>
          <a:xfrm>
            <a:off x="2483768" y="1835174"/>
            <a:ext cx="5577028" cy="1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9675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Advantages to cursive</a:t>
            </a:r>
            <a:endParaRPr lang="en-GB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5517232"/>
          </a:xfrm>
        </p:spPr>
        <p:txBody>
          <a:bodyPr>
            <a:normAutofit lnSpcReduction="10000"/>
          </a:bodyPr>
          <a:lstStyle/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Children develop a physical memory to writing and spelling 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Letters and words flow from left to right – less likely to reverse letters (b/d, p/q) 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Clear distinction between upper and lowercase 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Helps children’s writing be fluent, legible and fast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Pencil is not lifted from the page – this reinforces phonic and spelling knowledge 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Pride in presentation </a:t>
            </a:r>
            <a:endParaRPr lang="en-GB" sz="3400" dirty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637" t="22439" r="27113" b="8656"/>
          <a:stretch/>
        </p:blipFill>
        <p:spPr>
          <a:xfrm>
            <a:off x="2483768" y="764704"/>
            <a:ext cx="4927629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ncil gr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"/>
          <a:stretch/>
        </p:blipFill>
        <p:spPr bwMode="auto">
          <a:xfrm>
            <a:off x="1259632" y="1320845"/>
            <a:ext cx="3403508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1334" y="690482"/>
            <a:ext cx="35926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Aiming for a tripod grip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  <a:p>
            <a:pPr>
              <a:lnSpc>
                <a:spcPct val="110000"/>
              </a:lnSpc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Some children apply a lot of pressure on their ‘pointer’ 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  <a:p>
            <a:pPr>
              <a:lnSpc>
                <a:spcPct val="110000"/>
              </a:lnSpc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Some grip the pencil/pen with all four fingers along the side </a:t>
            </a:r>
            <a:endParaRPr lang="en-GB" sz="3200" dirty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65618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Support at home</a:t>
            </a:r>
            <a:br>
              <a:rPr lang="en-GB" dirty="0" smtClean="0">
                <a:solidFill>
                  <a:schemeClr val="tx1"/>
                </a:solidFill>
                <a:latin typeface="NTPreCursivefk" panose="03000400000000000000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Handwriting and spelling </a:t>
            </a:r>
            <a:endParaRPr lang="en-GB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941168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Encourage their age-related expectations 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Focus first on formation, then size, then joining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3 Ps – posture, pencil grip, paper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Little and often – intertwine the two in their spelling journals </a:t>
            </a:r>
          </a:p>
          <a:p>
            <a:pPr marL="571500" indent="-5715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Reinforce and reiterate school expectations in </a:t>
            </a:r>
            <a:r>
              <a:rPr lang="en-GB" sz="3400" dirty="0" err="1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homelearning</a:t>
            </a: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 – neat, appropriate tools for the job</a:t>
            </a:r>
          </a:p>
        </p:txBody>
      </p:sp>
    </p:spTree>
    <p:extLst>
      <p:ext uri="{BB962C8B-B14F-4D97-AF65-F5344CB8AC3E}">
        <p14:creationId xmlns:p14="http://schemas.microsoft.com/office/powerpoint/2010/main" val="3080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59" t="19300" r="9931" b="5888"/>
          <a:stretch/>
        </p:blipFill>
        <p:spPr>
          <a:xfrm>
            <a:off x="755576" y="692696"/>
            <a:ext cx="7559453" cy="54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40" t="21454" r="11485" b="8657"/>
          <a:stretch/>
        </p:blipFill>
        <p:spPr>
          <a:xfrm>
            <a:off x="971600" y="404664"/>
            <a:ext cx="734238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1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203091"/>
            <a:ext cx="7772400" cy="930184"/>
          </a:xfrm>
        </p:spPr>
        <p:txBody>
          <a:bodyPr>
            <a:normAutofit/>
          </a:bodyPr>
          <a:lstStyle/>
          <a:p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Why does spelling matter?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064895" cy="3312368"/>
          </a:xfrm>
        </p:spPr>
        <p:txBody>
          <a:bodyPr>
            <a:noAutofit/>
          </a:bodyPr>
          <a:lstStyle/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Increased expectations within the 2014 curriculum </a:t>
            </a:r>
            <a:r>
              <a:rPr lang="en-GB" sz="2000" dirty="0" smtClean="0">
                <a:solidFill>
                  <a:srgbClr val="FF0000"/>
                </a:solidFill>
                <a:latin typeface="NTPreCursivefk" panose="03000400000000000000" pitchFamily="66" charset="0"/>
              </a:rPr>
              <a:t>(See end of presentation for the statutory spelling lists for each year group). 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Spelling errors are noticeable and off-putting e.g. applications, CVs, essays, emails etc. </a:t>
            </a:r>
            <a:endParaRPr lang="en-GB" sz="3400" dirty="0">
              <a:solidFill>
                <a:schemeClr val="bg2">
                  <a:lumMod val="10000"/>
                </a:schemeClr>
              </a:solidFill>
              <a:latin typeface="NTPreCursivefk" panose="03000400000000000000" pitchFamily="66" charset="0"/>
            </a:endParaRP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Lack of spelling confidence can lead to self-imposed limitations in writing </a:t>
            </a:r>
            <a:br>
              <a:rPr lang="en-GB" sz="3400" dirty="0" smtClean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</a:br>
            <a:endParaRPr lang="en-GB" sz="3400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910" y="4604111"/>
            <a:ext cx="48451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00" dirty="0">
                <a:latin typeface="NTPreCursivefk" panose="03000400000000000000" pitchFamily="66" charset="0"/>
              </a:rPr>
              <a:t>Confident spellers with fluent handwriting are free to focus on composition and effect.</a:t>
            </a:r>
          </a:p>
        </p:txBody>
      </p:sp>
    </p:spTree>
    <p:extLst>
      <p:ext uri="{BB962C8B-B14F-4D97-AF65-F5344CB8AC3E}">
        <p14:creationId xmlns:p14="http://schemas.microsoft.com/office/powerpoint/2010/main" val="30477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42" t="20469" r="6442" b="7672"/>
          <a:stretch/>
        </p:blipFill>
        <p:spPr>
          <a:xfrm>
            <a:off x="1763688" y="1268760"/>
            <a:ext cx="587032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03" t="14564" r="4965" b="8656"/>
          <a:stretch/>
        </p:blipFill>
        <p:spPr>
          <a:xfrm>
            <a:off x="1403648" y="1124744"/>
            <a:ext cx="686641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Becoming a confident speller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4176464"/>
          </a:xfrm>
        </p:spPr>
        <p:txBody>
          <a:bodyPr>
            <a:no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Children need multiple and meaningful exposure to spellings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Just once through, such as memorising words for a test, does not offer multiple and meaningful exposure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Children need to interact with the words, rules and exceptions </a:t>
            </a:r>
            <a:endParaRPr lang="en-GB" sz="3600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17310"/>
            <a:ext cx="6264696" cy="951450"/>
          </a:xfrm>
        </p:spPr>
        <p:txBody>
          <a:bodyPr>
            <a:normAutofit/>
          </a:bodyPr>
          <a:lstStyle/>
          <a:p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No Nonsense Spelling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5184576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Written by a team of consultants in Devon who considered factors such as age, types of words children need to learn and how children learn.</a:t>
            </a:r>
          </a:p>
          <a:p>
            <a:pPr algn="l"/>
            <a:endParaRPr lang="en-GB" sz="32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l"/>
            <a:r>
              <a:rPr lang="en-GB" sz="3200" b="1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Focuses on:</a:t>
            </a:r>
          </a:p>
          <a:p>
            <a: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The teaching of spelling: knowledge of rules, patterns and exceptions</a:t>
            </a:r>
          </a:p>
          <a:p>
            <a: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The learning of spellings: statutory words, common exception words, topic based vocabulary</a:t>
            </a:r>
            <a:endParaRPr lang="en-GB" sz="3200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2616" y="339178"/>
            <a:ext cx="7772400" cy="993353"/>
          </a:xfrm>
        </p:spPr>
        <p:txBody>
          <a:bodyPr>
            <a:normAutofit/>
          </a:bodyPr>
          <a:lstStyle/>
          <a:p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No Nonsense Spelling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712968" cy="5589240"/>
          </a:xfrm>
        </p:spPr>
        <p:txBody>
          <a:bodyPr>
            <a:normAutofit/>
          </a:bodyPr>
          <a:lstStyle/>
          <a:p>
            <a:pPr marL="285750" indent="-28575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Children are taught from Year 2 in individual year groups to focus on the age-related and key stage specific spelling curriculum. </a:t>
            </a:r>
          </a:p>
          <a:p>
            <a:pPr marL="285750" indent="-28575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285750" indent="-28575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Children are ready for NNS when they have passed their Year 1 Phonic Check and are secure at Phase 5 Letters and Sounds (taught in Year 1). This gives them a solid foundation to progress onto new spellings and rules. </a:t>
            </a:r>
          </a:p>
          <a:p>
            <a:pPr marL="285750" indent="-28575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285750" indent="-28575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They use their spelling journals to record their lessons and practise. These are not formally marked by teachers. </a:t>
            </a:r>
          </a:p>
        </p:txBody>
      </p:sp>
    </p:spTree>
    <p:extLst>
      <p:ext uri="{BB962C8B-B14F-4D97-AF65-F5344CB8AC3E}">
        <p14:creationId xmlns:p14="http://schemas.microsoft.com/office/powerpoint/2010/main" val="9330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75407"/>
            <a:ext cx="6764288" cy="92134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No Nonsense Spelling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5517232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3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Short, sharp lessons in spellings – for Year 2 these are daily, in Class 3 and 4 they are 3x a week. </a:t>
            </a:r>
          </a:p>
          <a:p>
            <a:pPr marL="457200" indent="-45720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3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457200" indent="-45720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3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Children are taught a range of strategies and approaches to learning spellings. </a:t>
            </a:r>
            <a:r>
              <a:rPr lang="en-GB" dirty="0" smtClean="0">
                <a:solidFill>
                  <a:srgbClr val="FF0000"/>
                </a:solidFill>
                <a:latin typeface="NTPreCursivefk" panose="03000400000000000000" pitchFamily="66" charset="0"/>
              </a:rPr>
              <a:t>(See end of presentation for list of strategies used in school that could also be used at home)</a:t>
            </a:r>
          </a:p>
          <a:p>
            <a:pPr marL="457200" indent="-45720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3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457200" indent="-45720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3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They have multiple exposure to spellings and rules. </a:t>
            </a:r>
          </a:p>
          <a:p>
            <a:pPr marL="457200" indent="-45720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3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457200" indent="-457200" algn="l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3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While children are guided by teachers, they take ownership over their learning. </a:t>
            </a:r>
          </a:p>
        </p:txBody>
      </p:sp>
    </p:spTree>
    <p:extLst>
      <p:ext uri="{BB962C8B-B14F-4D97-AF65-F5344CB8AC3E}">
        <p14:creationId xmlns:p14="http://schemas.microsoft.com/office/powerpoint/2010/main" val="2753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02631"/>
            <a:ext cx="3379912" cy="950105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Lesson types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51723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Revise: Look at our prior knowledge and revisit previous learning.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Teach: Introduce and explain a new concept and spend time investigating and modelling. 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Practise: Using games and strategies – may be individually or in groups.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Apply/assess: Apply independently. Children to explain and demonstrate their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18850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Handwriting</a:t>
            </a:r>
            <a:endParaRPr lang="en-GB" u="sng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733256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GB" sz="3700" b="1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Common issues we see: 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7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Poor grip or heavy pressure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7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Writing off the line/away from margin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7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Ascenders and descenders not at correct height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7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Capital letters used within words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7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Letter formation is unclear 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7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Poor fine and gross motor skills </a:t>
            </a:r>
          </a:p>
        </p:txBody>
      </p:sp>
    </p:spTree>
    <p:extLst>
      <p:ext uri="{BB962C8B-B14F-4D97-AF65-F5344CB8AC3E}">
        <p14:creationId xmlns:p14="http://schemas.microsoft.com/office/powerpoint/2010/main" val="32723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Handwriting facts</a:t>
            </a:r>
            <a:endParaRPr lang="en-GB" dirty="0">
              <a:solidFill>
                <a:schemeClr val="tx1"/>
              </a:solidFill>
              <a:latin typeface="NTPreCursivefk" panose="03000400000000000000" pitchFamily="66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73325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A British survey found that approximately 40% of people hadn’t handwritten in six months (2014) 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26% of people hadn’t sent or received a handwritten letter in a decade (2018) 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Over two thirds of 25-35 year olds use a pen less than five times a week. Three quarters rely on autocorrect to check their spellings. A quarter prefer using </a:t>
            </a:r>
            <a:r>
              <a:rPr lang="en-GB" sz="3200" dirty="0" err="1" smtClean="0">
                <a:solidFill>
                  <a:schemeClr val="tx1"/>
                </a:solidFill>
                <a:latin typeface="NTPreCursivefk" panose="03000400000000000000" pitchFamily="66" charset="0"/>
              </a:rPr>
              <a:t>emojis</a:t>
            </a:r>
            <a:r>
              <a:rPr lang="en-GB" sz="3200" dirty="0" smtClean="0">
                <a:solidFill>
                  <a:schemeClr val="tx1"/>
                </a:solidFill>
                <a:latin typeface="NTPreCursivefk" panose="03000400000000000000" pitchFamily="66" charset="0"/>
              </a:rPr>
              <a:t> rather than words to express feelings or communicate.</a:t>
            </a:r>
          </a:p>
          <a:p>
            <a:pPr marL="457200" indent="-457200" algn="l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>
                    <a:lumMod val="10000"/>
                  </a:schemeClr>
                </a:solidFill>
                <a:latin typeface="NTPreCursivefk" panose="03000400000000000000" pitchFamily="66" charset="0"/>
              </a:rPr>
              <a:t>Learning spellings by hand supports accurate recall and recognition when both reading and writing </a:t>
            </a:r>
          </a:p>
        </p:txBody>
      </p:sp>
    </p:spTree>
    <p:extLst>
      <p:ext uri="{BB962C8B-B14F-4D97-AF65-F5344CB8AC3E}">
        <p14:creationId xmlns:p14="http://schemas.microsoft.com/office/powerpoint/2010/main" val="35778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779</Words>
  <Application>Microsoft Office PowerPoint</Application>
  <PresentationFormat>On-screen Show (4:3)</PresentationFormat>
  <Paragraphs>77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NTPreCursivefk</vt:lpstr>
      <vt:lpstr>Office Theme</vt:lpstr>
      <vt:lpstr>Parents’ information session</vt:lpstr>
      <vt:lpstr>Why does spelling matter?</vt:lpstr>
      <vt:lpstr>Becoming a confident speller</vt:lpstr>
      <vt:lpstr>No Nonsense Spelling</vt:lpstr>
      <vt:lpstr>No Nonsense Spelling</vt:lpstr>
      <vt:lpstr>No Nonsense Spelling</vt:lpstr>
      <vt:lpstr>Lesson types</vt:lpstr>
      <vt:lpstr>Handwriting</vt:lpstr>
      <vt:lpstr>Handwriting facts</vt:lpstr>
      <vt:lpstr>Handwriting through the years</vt:lpstr>
      <vt:lpstr>PowerPoint Presentation</vt:lpstr>
      <vt:lpstr>PowerPoint Presentation</vt:lpstr>
      <vt:lpstr>PowerPoint Presentation</vt:lpstr>
      <vt:lpstr>Advantages to cursive</vt:lpstr>
      <vt:lpstr>PowerPoint Presentation</vt:lpstr>
      <vt:lpstr>PowerPoint Presentation</vt:lpstr>
      <vt:lpstr>Support at home Handwriting and spelling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Parents’ information session</dc:title>
  <dc:creator>Bekah</dc:creator>
  <cp:lastModifiedBy>RNg</cp:lastModifiedBy>
  <cp:revision>31</cp:revision>
  <cp:lastPrinted>2018-11-14T14:36:10Z</cp:lastPrinted>
  <dcterms:created xsi:type="dcterms:W3CDTF">2018-11-11T18:46:45Z</dcterms:created>
  <dcterms:modified xsi:type="dcterms:W3CDTF">2018-11-15T12:55:28Z</dcterms:modified>
</cp:coreProperties>
</file>