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Lst>
  <p:sldSz cx="9753600" cy="7315200"/>
  <p:notesSz cx="6858000" cy="9144000"/>
  <p:embeddedFontLst>
    <p:embeddedFont>
      <p:font typeface="Playpen Sans" panose="020B0604020202020204" charset="0"/>
      <p:regular r:id="rId12"/>
    </p:embeddedFont>
    <p:embeddedFont>
      <p:font typeface="Playpen Sans Bold" panose="020B0604020202020204" charset="0"/>
      <p:regular r:id="rId13"/>
    </p:embeddedFont>
    <p:embeddedFont>
      <p:font typeface="Trocchi" panose="020B060402020202020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13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biglifejournal.com/blogs/blog/top-childrens-books-resilience"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s://www.stjohns561.herts.sch.uk/mental-health-and-well-being/" TargetMode="External"/><Relationship Id="rId5" Type="http://schemas.openxmlformats.org/officeDocument/2006/relationships/hyperlink" Target="https://nessieined.com/wp-content/uploads/2021/12/NESSie-Confidence-Resilience-Bite-size-PDF.pdf" TargetMode="Externa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857583" cy="7315200"/>
            <a:chOff x="0" y="0"/>
            <a:chExt cx="13143444" cy="9753600"/>
          </a:xfrm>
        </p:grpSpPr>
        <p:sp>
          <p:nvSpPr>
            <p:cNvPr id="3" name="Freeform 3"/>
            <p:cNvSpPr/>
            <p:nvPr/>
          </p:nvSpPr>
          <p:spPr>
            <a:xfrm>
              <a:off x="0" y="0"/>
              <a:ext cx="13143444" cy="9753600"/>
            </a:xfrm>
            <a:custGeom>
              <a:avLst/>
              <a:gdLst/>
              <a:ahLst/>
              <a:cxnLst/>
              <a:rect l="l" t="t" r="r" b="b"/>
              <a:pathLst>
                <a:path w="13143444" h="9753600">
                  <a:moveTo>
                    <a:pt x="0" y="0"/>
                  </a:moveTo>
                  <a:lnTo>
                    <a:pt x="13143444" y="0"/>
                  </a:lnTo>
                  <a:lnTo>
                    <a:pt x="13143444" y="9753600"/>
                  </a:lnTo>
                  <a:lnTo>
                    <a:pt x="0" y="9753600"/>
                  </a:lnTo>
                  <a:lnTo>
                    <a:pt x="0" y="0"/>
                  </a:lnTo>
                  <a:close/>
                </a:path>
              </a:pathLst>
            </a:custGeom>
            <a:blipFill>
              <a:blip r:embed="rId2"/>
              <a:stretch>
                <a:fillRect t="-729" r="-1028" b="-81276"/>
              </a:stretch>
            </a:blipFill>
          </p:spPr>
          <p:txBody>
            <a:bodyPr/>
            <a:lstStyle/>
            <a:p>
              <a:endParaRPr lang="en-GB"/>
            </a:p>
          </p:txBody>
        </p:sp>
        <p:sp>
          <p:nvSpPr>
            <p:cNvPr id="4" name="Freeform 4"/>
            <p:cNvSpPr/>
            <p:nvPr/>
          </p:nvSpPr>
          <p:spPr>
            <a:xfrm>
              <a:off x="7417623" y="224603"/>
              <a:ext cx="5257378" cy="1314344"/>
            </a:xfrm>
            <a:custGeom>
              <a:avLst/>
              <a:gdLst/>
              <a:ahLst/>
              <a:cxnLst/>
              <a:rect l="l" t="t" r="r" b="b"/>
              <a:pathLst>
                <a:path w="5257378" h="1314344">
                  <a:moveTo>
                    <a:pt x="0" y="0"/>
                  </a:moveTo>
                  <a:lnTo>
                    <a:pt x="5257378" y="0"/>
                  </a:lnTo>
                  <a:lnTo>
                    <a:pt x="5257378" y="1314345"/>
                  </a:lnTo>
                  <a:lnTo>
                    <a:pt x="0" y="1314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10046312" y="1481798"/>
              <a:ext cx="2853292" cy="606506"/>
            </a:xfrm>
            <a:prstGeom prst="rect">
              <a:avLst/>
            </a:prstGeom>
          </p:spPr>
          <p:txBody>
            <a:bodyPr lIns="0" tIns="0" rIns="0" bIns="0" rtlCol="0" anchor="t">
              <a:spAutoFit/>
            </a:bodyPr>
            <a:lstStyle/>
            <a:p>
              <a:pPr marL="0" lvl="0" indent="0" algn="ctr">
                <a:lnSpc>
                  <a:spcPts val="3820"/>
                </a:lnSpc>
                <a:spcBef>
                  <a:spcPct val="0"/>
                </a:spcBef>
              </a:pPr>
              <a:r>
                <a:rPr lang="en-US" sz="2728" b="1">
                  <a:solidFill>
                    <a:srgbClr val="FFFFFF"/>
                  </a:solidFill>
                  <a:latin typeface="Playpen Sans Bold"/>
                  <a:ea typeface="Playpen Sans Bold"/>
                  <a:cs typeface="Playpen Sans Bold"/>
                  <a:sym typeface="Playpen Sans Bold"/>
                </a:rPr>
                <a:t>Resilience...</a:t>
              </a:r>
            </a:p>
          </p:txBody>
        </p:sp>
        <p:sp>
          <p:nvSpPr>
            <p:cNvPr id="6" name="TextBox 6"/>
            <p:cNvSpPr txBox="1"/>
            <p:nvPr/>
          </p:nvSpPr>
          <p:spPr>
            <a:xfrm>
              <a:off x="807688" y="8965480"/>
              <a:ext cx="11171927" cy="314377"/>
            </a:xfrm>
            <a:prstGeom prst="rect">
              <a:avLst/>
            </a:prstGeom>
          </p:spPr>
          <p:txBody>
            <a:bodyPr lIns="0" tIns="0" rIns="0" bIns="0" rtlCol="0" anchor="t">
              <a:spAutoFit/>
            </a:bodyPr>
            <a:lstStyle/>
            <a:p>
              <a:pPr marL="0" lvl="0" indent="0" algn="ctr">
                <a:lnSpc>
                  <a:spcPts val="1980"/>
                </a:lnSpc>
                <a:spcBef>
                  <a:spcPct val="0"/>
                </a:spcBef>
              </a:pPr>
              <a:r>
                <a:rPr lang="en-US" sz="1414">
                  <a:solidFill>
                    <a:srgbClr val="000000"/>
                  </a:solidFill>
                  <a:latin typeface="Playpen Sans"/>
                  <a:ea typeface="Playpen Sans"/>
                  <a:cs typeface="Playpen Sans"/>
                  <a:sym typeface="Playpen Sans"/>
                </a:rPr>
                <a:t>“I came that they may have life, life in all its fullness.” John 10:10</a:t>
              </a:r>
            </a:p>
          </p:txBody>
        </p:sp>
      </p:grpSp>
      <p:sp>
        <p:nvSpPr>
          <p:cNvPr id="7" name="TextBox 7"/>
          <p:cNvSpPr txBox="1"/>
          <p:nvPr/>
        </p:nvSpPr>
        <p:spPr>
          <a:xfrm>
            <a:off x="100740" y="1656382"/>
            <a:ext cx="9552120" cy="5042535"/>
          </a:xfrm>
          <a:prstGeom prst="rect">
            <a:avLst/>
          </a:prstGeom>
        </p:spPr>
        <p:txBody>
          <a:bodyPr lIns="0" tIns="0" rIns="0" bIns="0" rtlCol="0" anchor="t">
            <a:spAutoFit/>
          </a:bodyPr>
          <a:lstStyle/>
          <a:p>
            <a:pPr algn="ctr">
              <a:lnSpc>
                <a:spcPts val="3359"/>
              </a:lnSpc>
            </a:pPr>
            <a:endParaRPr/>
          </a:p>
          <a:p>
            <a:pPr algn="ctr">
              <a:lnSpc>
                <a:spcPts val="3359"/>
              </a:lnSpc>
            </a:pPr>
            <a:endParaRPr/>
          </a:p>
          <a:p>
            <a:pPr algn="ctr">
              <a:lnSpc>
                <a:spcPts val="3079"/>
              </a:lnSpc>
            </a:pPr>
            <a:r>
              <a:rPr lang="en-US" sz="2199">
                <a:solidFill>
                  <a:srgbClr val="000000"/>
                </a:solidFill>
                <a:latin typeface="Playpen Sans"/>
                <a:ea typeface="Playpen Sans"/>
                <a:cs typeface="Playpen Sans"/>
                <a:sym typeface="Playpen Sans"/>
              </a:rPr>
              <a:t>This year, and especially during our Feeling Good Week, </a:t>
            </a:r>
          </a:p>
          <a:p>
            <a:pPr algn="ctr">
              <a:lnSpc>
                <a:spcPts val="3079"/>
              </a:lnSpc>
            </a:pPr>
            <a:r>
              <a:rPr lang="en-US" sz="2199">
                <a:solidFill>
                  <a:srgbClr val="000000"/>
                </a:solidFill>
                <a:latin typeface="Playpen Sans"/>
                <a:ea typeface="Playpen Sans"/>
                <a:cs typeface="Playpen Sans"/>
                <a:sym typeface="Playpen Sans"/>
              </a:rPr>
              <a:t>we are looking at building resilience in our children. </a:t>
            </a:r>
          </a:p>
          <a:p>
            <a:pPr algn="ctr">
              <a:lnSpc>
                <a:spcPts val="3079"/>
              </a:lnSpc>
            </a:pPr>
            <a:r>
              <a:rPr lang="en-US" sz="2199">
                <a:solidFill>
                  <a:srgbClr val="000000"/>
                </a:solidFill>
                <a:latin typeface="Playpen Sans"/>
                <a:ea typeface="Playpen Sans"/>
                <a:cs typeface="Playpen Sans"/>
                <a:sym typeface="Playpen Sans"/>
              </a:rPr>
              <a:t>Not only is this a strong thread of our PSHE Curriculum which is taught weekly, we have also identified it as a common need across all year groups and have been working on ways to help all our children build the resilience they need to </a:t>
            </a:r>
            <a:r>
              <a:rPr lang="en-US" sz="2199" b="1">
                <a:solidFill>
                  <a:srgbClr val="000000"/>
                </a:solidFill>
                <a:latin typeface="Playpen Sans Bold"/>
                <a:ea typeface="Playpen Sans Bold"/>
                <a:cs typeface="Playpen Sans Bold"/>
                <a:sym typeface="Playpen Sans Bold"/>
              </a:rPr>
              <a:t>live life in all its fullness</a:t>
            </a:r>
            <a:r>
              <a:rPr lang="en-US" sz="2199">
                <a:solidFill>
                  <a:srgbClr val="000000"/>
                </a:solidFill>
                <a:latin typeface="Playpen Sans"/>
                <a:ea typeface="Playpen Sans"/>
                <a:cs typeface="Playpen Sans"/>
                <a:sym typeface="Playpen Sans"/>
              </a:rPr>
              <a:t>.</a:t>
            </a:r>
          </a:p>
          <a:p>
            <a:pPr algn="ctr">
              <a:lnSpc>
                <a:spcPts val="3079"/>
              </a:lnSpc>
            </a:pPr>
            <a:endParaRPr lang="en-US" sz="2199">
              <a:solidFill>
                <a:srgbClr val="000000"/>
              </a:solidFill>
              <a:latin typeface="Playpen Sans"/>
              <a:ea typeface="Playpen Sans"/>
              <a:cs typeface="Playpen Sans"/>
              <a:sym typeface="Playpen Sans"/>
            </a:endParaRPr>
          </a:p>
          <a:p>
            <a:pPr algn="ctr">
              <a:lnSpc>
                <a:spcPts val="3079"/>
              </a:lnSpc>
            </a:pPr>
            <a:r>
              <a:rPr lang="en-US" sz="2199">
                <a:solidFill>
                  <a:srgbClr val="000000"/>
                </a:solidFill>
                <a:latin typeface="Playpen Sans"/>
                <a:ea typeface="Playpen Sans"/>
                <a:cs typeface="Playpen Sans"/>
                <a:sym typeface="Playpen Sans"/>
              </a:rPr>
              <a:t>This week we will be thinking together about this and so we wanted to share some of the teaching with you as the parents and carers who know our children best! </a:t>
            </a:r>
          </a:p>
          <a:p>
            <a:pPr algn="ctr">
              <a:lnSpc>
                <a:spcPts val="2520"/>
              </a:lnSpc>
            </a:pPr>
            <a:endParaRPr lang="en-US" sz="2199">
              <a:solidFill>
                <a:srgbClr val="000000"/>
              </a:solidFill>
              <a:latin typeface="Playpen Sans"/>
              <a:ea typeface="Playpen Sans"/>
              <a:cs typeface="Playpen Sans"/>
              <a:sym typeface="Playpen Sans"/>
            </a:endParaRPr>
          </a:p>
        </p:txBody>
      </p:sp>
      <p:sp>
        <p:nvSpPr>
          <p:cNvPr id="8" name="TextBox 8"/>
          <p:cNvSpPr txBox="1"/>
          <p:nvPr/>
        </p:nvSpPr>
        <p:spPr>
          <a:xfrm>
            <a:off x="571632" y="1368727"/>
            <a:ext cx="6626536" cy="537846"/>
          </a:xfrm>
          <a:prstGeom prst="rect">
            <a:avLst/>
          </a:prstGeom>
        </p:spPr>
        <p:txBody>
          <a:bodyPr lIns="0" tIns="0" rIns="0" bIns="0" rtlCol="0" anchor="t">
            <a:spAutoFit/>
          </a:bodyPr>
          <a:lstStyle/>
          <a:p>
            <a:pPr algn="ctr">
              <a:lnSpc>
                <a:spcPts val="4479"/>
              </a:lnSpc>
            </a:pPr>
            <a:r>
              <a:rPr lang="en-US" sz="3199">
                <a:solidFill>
                  <a:srgbClr val="000000"/>
                </a:solidFill>
                <a:latin typeface="Playpen Sans"/>
                <a:ea typeface="Playpen Sans"/>
                <a:cs typeface="Playpen Sans"/>
                <a:sym typeface="Playpen Sans"/>
              </a:rPr>
              <a:t>Building Resilience at St. John’s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857583" cy="7315200"/>
            <a:chOff x="0" y="0"/>
            <a:chExt cx="13143444" cy="9753600"/>
          </a:xfrm>
        </p:grpSpPr>
        <p:sp>
          <p:nvSpPr>
            <p:cNvPr id="3" name="Freeform 3"/>
            <p:cNvSpPr/>
            <p:nvPr/>
          </p:nvSpPr>
          <p:spPr>
            <a:xfrm>
              <a:off x="0" y="0"/>
              <a:ext cx="13143444" cy="9753600"/>
            </a:xfrm>
            <a:custGeom>
              <a:avLst/>
              <a:gdLst/>
              <a:ahLst/>
              <a:cxnLst/>
              <a:rect l="l" t="t" r="r" b="b"/>
              <a:pathLst>
                <a:path w="13143444" h="9753600">
                  <a:moveTo>
                    <a:pt x="0" y="0"/>
                  </a:moveTo>
                  <a:lnTo>
                    <a:pt x="13143444" y="0"/>
                  </a:lnTo>
                  <a:lnTo>
                    <a:pt x="13143444" y="9753600"/>
                  </a:lnTo>
                  <a:lnTo>
                    <a:pt x="0" y="9753600"/>
                  </a:lnTo>
                  <a:lnTo>
                    <a:pt x="0" y="0"/>
                  </a:lnTo>
                  <a:close/>
                </a:path>
              </a:pathLst>
            </a:custGeom>
            <a:blipFill>
              <a:blip r:embed="rId2"/>
              <a:stretch>
                <a:fillRect t="-729" r="-1028" b="-81276"/>
              </a:stretch>
            </a:blipFill>
          </p:spPr>
          <p:txBody>
            <a:bodyPr/>
            <a:lstStyle/>
            <a:p>
              <a:endParaRPr lang="en-GB"/>
            </a:p>
          </p:txBody>
        </p:sp>
        <p:sp>
          <p:nvSpPr>
            <p:cNvPr id="4" name="Freeform 4"/>
            <p:cNvSpPr/>
            <p:nvPr/>
          </p:nvSpPr>
          <p:spPr>
            <a:xfrm>
              <a:off x="7417623" y="224603"/>
              <a:ext cx="5257378" cy="1314344"/>
            </a:xfrm>
            <a:custGeom>
              <a:avLst/>
              <a:gdLst/>
              <a:ahLst/>
              <a:cxnLst/>
              <a:rect l="l" t="t" r="r" b="b"/>
              <a:pathLst>
                <a:path w="5257378" h="1314344">
                  <a:moveTo>
                    <a:pt x="0" y="0"/>
                  </a:moveTo>
                  <a:lnTo>
                    <a:pt x="5257378" y="0"/>
                  </a:lnTo>
                  <a:lnTo>
                    <a:pt x="5257378" y="1314345"/>
                  </a:lnTo>
                  <a:lnTo>
                    <a:pt x="0" y="1314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10046312" y="1481798"/>
              <a:ext cx="2853292" cy="606506"/>
            </a:xfrm>
            <a:prstGeom prst="rect">
              <a:avLst/>
            </a:prstGeom>
          </p:spPr>
          <p:txBody>
            <a:bodyPr lIns="0" tIns="0" rIns="0" bIns="0" rtlCol="0" anchor="t">
              <a:spAutoFit/>
            </a:bodyPr>
            <a:lstStyle/>
            <a:p>
              <a:pPr marL="0" lvl="0" indent="0" algn="ctr">
                <a:lnSpc>
                  <a:spcPts val="3820"/>
                </a:lnSpc>
                <a:spcBef>
                  <a:spcPct val="0"/>
                </a:spcBef>
              </a:pPr>
              <a:r>
                <a:rPr lang="en-US" sz="2728" b="1">
                  <a:solidFill>
                    <a:srgbClr val="FFFFFF"/>
                  </a:solidFill>
                  <a:latin typeface="Playpen Sans Bold"/>
                  <a:ea typeface="Playpen Sans Bold"/>
                  <a:cs typeface="Playpen Sans Bold"/>
                  <a:sym typeface="Playpen Sans Bold"/>
                </a:rPr>
                <a:t>Resilience...</a:t>
              </a:r>
            </a:p>
          </p:txBody>
        </p:sp>
        <p:sp>
          <p:nvSpPr>
            <p:cNvPr id="6" name="TextBox 6"/>
            <p:cNvSpPr txBox="1"/>
            <p:nvPr/>
          </p:nvSpPr>
          <p:spPr>
            <a:xfrm>
              <a:off x="807688" y="8965480"/>
              <a:ext cx="11171927" cy="314377"/>
            </a:xfrm>
            <a:prstGeom prst="rect">
              <a:avLst/>
            </a:prstGeom>
          </p:spPr>
          <p:txBody>
            <a:bodyPr lIns="0" tIns="0" rIns="0" bIns="0" rtlCol="0" anchor="t">
              <a:spAutoFit/>
            </a:bodyPr>
            <a:lstStyle/>
            <a:p>
              <a:pPr marL="0" lvl="0" indent="0" algn="ctr">
                <a:lnSpc>
                  <a:spcPts val="1980"/>
                </a:lnSpc>
                <a:spcBef>
                  <a:spcPct val="0"/>
                </a:spcBef>
              </a:pPr>
              <a:r>
                <a:rPr lang="en-US" sz="1414">
                  <a:solidFill>
                    <a:srgbClr val="000000"/>
                  </a:solidFill>
                  <a:latin typeface="Playpen Sans"/>
                  <a:ea typeface="Playpen Sans"/>
                  <a:cs typeface="Playpen Sans"/>
                  <a:sym typeface="Playpen Sans"/>
                </a:rPr>
                <a:t>“I came that they may have life, life in all its fullness.” John 10:10</a:t>
              </a:r>
            </a:p>
          </p:txBody>
        </p:sp>
      </p:grpSp>
      <p:sp>
        <p:nvSpPr>
          <p:cNvPr id="7" name="TextBox 7"/>
          <p:cNvSpPr txBox="1"/>
          <p:nvPr/>
        </p:nvSpPr>
        <p:spPr>
          <a:xfrm>
            <a:off x="863664" y="1742865"/>
            <a:ext cx="8026271" cy="779484"/>
          </a:xfrm>
          <a:prstGeom prst="rect">
            <a:avLst/>
          </a:prstGeom>
        </p:spPr>
        <p:txBody>
          <a:bodyPr lIns="0" tIns="0" rIns="0" bIns="0" rtlCol="0" anchor="t">
            <a:spAutoFit/>
          </a:bodyPr>
          <a:lstStyle/>
          <a:p>
            <a:pPr marL="0" lvl="0" indent="0" algn="ctr">
              <a:lnSpc>
                <a:spcPts val="6386"/>
              </a:lnSpc>
              <a:spcBef>
                <a:spcPct val="0"/>
              </a:spcBef>
            </a:pPr>
            <a:r>
              <a:rPr lang="en-US" sz="4561" b="1">
                <a:solidFill>
                  <a:srgbClr val="000000"/>
                </a:solidFill>
                <a:latin typeface="Playpen Sans Bold"/>
                <a:ea typeface="Playpen Sans Bold"/>
                <a:cs typeface="Playpen Sans Bold"/>
                <a:sym typeface="Playpen Sans Bold"/>
              </a:rPr>
              <a:t>Feel the feeling</a:t>
            </a:r>
          </a:p>
        </p:txBody>
      </p:sp>
      <p:sp>
        <p:nvSpPr>
          <p:cNvPr id="8" name="TextBox 8"/>
          <p:cNvSpPr txBox="1"/>
          <p:nvPr/>
        </p:nvSpPr>
        <p:spPr>
          <a:xfrm>
            <a:off x="863664" y="2865737"/>
            <a:ext cx="8026271" cy="2811780"/>
          </a:xfrm>
          <a:prstGeom prst="rect">
            <a:avLst/>
          </a:prstGeom>
        </p:spPr>
        <p:txBody>
          <a:bodyPr lIns="0" tIns="0" rIns="0" bIns="0" rtlCol="0" anchor="t">
            <a:spAutoFit/>
          </a:bodyPr>
          <a:lstStyle/>
          <a:p>
            <a:pPr algn="ctr">
              <a:lnSpc>
                <a:spcPts val="2520"/>
              </a:lnSpc>
            </a:pPr>
            <a:r>
              <a:rPr lang="en-US" sz="1800">
                <a:solidFill>
                  <a:srgbClr val="000000"/>
                </a:solidFill>
                <a:latin typeface="Playpen Sans"/>
                <a:ea typeface="Playpen Sans"/>
                <a:cs typeface="Playpen Sans"/>
                <a:sym typeface="Playpen Sans"/>
              </a:rPr>
              <a:t>Its only natural to want to protect our children from ever feeling uncomfortable feelings like  being sad or disappointed, but this is not real life! As we all know well, we cannot stop things happening that make us feel sad, angry or disappointed, so it is really important to teach our children to notice these feelings, and think about things that help when they feel that way.</a:t>
            </a:r>
          </a:p>
          <a:p>
            <a:pPr algn="ctr">
              <a:lnSpc>
                <a:spcPts val="2520"/>
              </a:lnSpc>
            </a:pPr>
            <a:endParaRPr lang="en-US" sz="1800">
              <a:solidFill>
                <a:srgbClr val="000000"/>
              </a:solidFill>
              <a:latin typeface="Playpen Sans"/>
              <a:ea typeface="Playpen Sans"/>
              <a:cs typeface="Playpen Sans"/>
              <a:sym typeface="Playpen Sans"/>
            </a:endParaRPr>
          </a:p>
          <a:p>
            <a:pPr algn="ctr">
              <a:lnSpc>
                <a:spcPts val="2520"/>
              </a:lnSpc>
            </a:pPr>
            <a:r>
              <a:rPr lang="en-US" sz="1800">
                <a:solidFill>
                  <a:srgbClr val="000000"/>
                </a:solidFill>
                <a:latin typeface="Playpen Sans"/>
                <a:ea typeface="Playpen Sans"/>
                <a:cs typeface="Playpen Sans"/>
                <a:sym typeface="Playpen Sans"/>
              </a:rPr>
              <a:t>You might say: You look sad, do you need a cuddle?</a:t>
            </a:r>
          </a:p>
          <a:p>
            <a:pPr algn="ctr">
              <a:lnSpc>
                <a:spcPts val="2520"/>
              </a:lnSpc>
            </a:pPr>
            <a:r>
              <a:rPr lang="en-US" sz="1800">
                <a:solidFill>
                  <a:srgbClr val="000000"/>
                </a:solidFill>
                <a:latin typeface="Playpen Sans"/>
                <a:ea typeface="Playpen Sans"/>
                <a:cs typeface="Playpen Sans"/>
                <a:sym typeface="Playpen Sans"/>
              </a:rPr>
              <a:t>You look like you feel really cross - do you need some space?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238035"/>
          </a:xfrm>
          <a:custGeom>
            <a:avLst/>
            <a:gdLst/>
            <a:ahLst/>
            <a:cxnLst/>
            <a:rect l="l" t="t" r="r" b="b"/>
            <a:pathLst>
              <a:path w="9753600" h="7238035">
                <a:moveTo>
                  <a:pt x="0" y="0"/>
                </a:moveTo>
                <a:lnTo>
                  <a:pt x="9753600" y="0"/>
                </a:lnTo>
                <a:lnTo>
                  <a:pt x="9753600" y="7238035"/>
                </a:lnTo>
                <a:lnTo>
                  <a:pt x="0" y="7238035"/>
                </a:lnTo>
                <a:lnTo>
                  <a:pt x="0" y="0"/>
                </a:lnTo>
                <a:close/>
              </a:path>
            </a:pathLst>
          </a:custGeom>
          <a:blipFill>
            <a:blip r:embed="rId2"/>
            <a:stretch>
              <a:fillRect t="-729" r="-1028" b="-81276"/>
            </a:stretch>
          </a:blipFill>
        </p:spPr>
        <p:txBody>
          <a:bodyPr/>
          <a:lstStyle/>
          <a:p>
            <a:endParaRPr lang="en-GB"/>
          </a:p>
        </p:txBody>
      </p:sp>
      <p:sp>
        <p:nvSpPr>
          <p:cNvPr id="3" name="Freeform 3"/>
          <p:cNvSpPr/>
          <p:nvPr/>
        </p:nvSpPr>
        <p:spPr>
          <a:xfrm>
            <a:off x="5504534" y="243840"/>
            <a:ext cx="3901440" cy="975360"/>
          </a:xfrm>
          <a:custGeom>
            <a:avLst/>
            <a:gdLst/>
            <a:ahLst/>
            <a:cxnLst/>
            <a:rect l="l" t="t" r="r" b="b"/>
            <a:pathLst>
              <a:path w="3901440" h="975360">
                <a:moveTo>
                  <a:pt x="0" y="0"/>
                </a:moveTo>
                <a:lnTo>
                  <a:pt x="3901440" y="0"/>
                </a:lnTo>
                <a:lnTo>
                  <a:pt x="3901440" y="975360"/>
                </a:lnTo>
                <a:lnTo>
                  <a:pt x="0" y="975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7455254" y="1171575"/>
            <a:ext cx="2117395" cy="455296"/>
          </a:xfrm>
          <a:prstGeom prst="rect">
            <a:avLst/>
          </a:prstGeom>
        </p:spPr>
        <p:txBody>
          <a:bodyPr lIns="0" tIns="0" rIns="0" bIns="0" rtlCol="0" anchor="t">
            <a:spAutoFit/>
          </a:bodyPr>
          <a:lstStyle/>
          <a:p>
            <a:pPr marL="0" lvl="0" indent="0" algn="ctr">
              <a:lnSpc>
                <a:spcPts val="3779"/>
              </a:lnSpc>
              <a:spcBef>
                <a:spcPct val="0"/>
              </a:spcBef>
            </a:pPr>
            <a:r>
              <a:rPr lang="en-US" sz="2699" b="1">
                <a:solidFill>
                  <a:srgbClr val="FFFFFF"/>
                </a:solidFill>
                <a:latin typeface="Playpen Sans Bold"/>
                <a:ea typeface="Playpen Sans Bold"/>
                <a:cs typeface="Playpen Sans Bold"/>
                <a:sym typeface="Playpen Sans Bold"/>
              </a:rPr>
              <a:t>Resilience...</a:t>
            </a:r>
          </a:p>
        </p:txBody>
      </p:sp>
      <p:sp>
        <p:nvSpPr>
          <p:cNvPr id="5" name="TextBox 5"/>
          <p:cNvSpPr txBox="1"/>
          <p:nvPr/>
        </p:nvSpPr>
        <p:spPr>
          <a:xfrm>
            <a:off x="467231" y="6815573"/>
            <a:ext cx="8290560" cy="240665"/>
          </a:xfrm>
          <a:prstGeom prst="rect">
            <a:avLst/>
          </a:prstGeom>
        </p:spPr>
        <p:txBody>
          <a:bodyPr lIns="0" tIns="0" rIns="0" bIns="0" rtlCol="0" anchor="t">
            <a:spAutoFit/>
          </a:bodyPr>
          <a:lstStyle/>
          <a:p>
            <a:pPr marL="0" lvl="0" indent="0" algn="ctr">
              <a:lnSpc>
                <a:spcPts val="1959"/>
              </a:lnSpc>
              <a:spcBef>
                <a:spcPct val="0"/>
              </a:spcBef>
            </a:pPr>
            <a:r>
              <a:rPr lang="en-US" sz="1399">
                <a:solidFill>
                  <a:srgbClr val="000000"/>
                </a:solidFill>
                <a:latin typeface="Playpen Sans"/>
                <a:ea typeface="Playpen Sans"/>
                <a:cs typeface="Playpen Sans"/>
                <a:sym typeface="Playpen Sans"/>
              </a:rPr>
              <a:t>“I came that they may have life, life in all its fullness.” John 10:10</a:t>
            </a:r>
          </a:p>
        </p:txBody>
      </p:sp>
      <p:sp>
        <p:nvSpPr>
          <p:cNvPr id="6" name="TextBox 6"/>
          <p:cNvSpPr txBox="1"/>
          <p:nvPr/>
        </p:nvSpPr>
        <p:spPr>
          <a:xfrm>
            <a:off x="90475" y="1944476"/>
            <a:ext cx="9572649" cy="779484"/>
          </a:xfrm>
          <a:prstGeom prst="rect">
            <a:avLst/>
          </a:prstGeom>
        </p:spPr>
        <p:txBody>
          <a:bodyPr lIns="0" tIns="0" rIns="0" bIns="0" rtlCol="0" anchor="t">
            <a:spAutoFit/>
          </a:bodyPr>
          <a:lstStyle/>
          <a:p>
            <a:pPr marL="0" lvl="0" indent="0" algn="ctr">
              <a:lnSpc>
                <a:spcPts val="6386"/>
              </a:lnSpc>
              <a:spcBef>
                <a:spcPct val="0"/>
              </a:spcBef>
            </a:pPr>
            <a:r>
              <a:rPr lang="en-US" sz="4561" b="1">
                <a:solidFill>
                  <a:srgbClr val="000000"/>
                </a:solidFill>
                <a:latin typeface="Playpen Sans Bold"/>
                <a:ea typeface="Playpen Sans Bold"/>
                <a:cs typeface="Playpen Sans Bold"/>
                <a:sym typeface="Playpen Sans Bold"/>
              </a:rPr>
              <a:t>Feelings come and feelings go.</a:t>
            </a:r>
          </a:p>
        </p:txBody>
      </p:sp>
      <p:sp>
        <p:nvSpPr>
          <p:cNvPr id="7" name="TextBox 7"/>
          <p:cNvSpPr txBox="1"/>
          <p:nvPr/>
        </p:nvSpPr>
        <p:spPr>
          <a:xfrm>
            <a:off x="90475" y="3253329"/>
            <a:ext cx="9572649" cy="2183130"/>
          </a:xfrm>
          <a:prstGeom prst="rect">
            <a:avLst/>
          </a:prstGeom>
        </p:spPr>
        <p:txBody>
          <a:bodyPr lIns="0" tIns="0" rIns="0" bIns="0" rtlCol="0" anchor="t">
            <a:spAutoFit/>
          </a:bodyPr>
          <a:lstStyle/>
          <a:p>
            <a:pPr algn="ctr">
              <a:lnSpc>
                <a:spcPts val="2520"/>
              </a:lnSpc>
            </a:pPr>
            <a:r>
              <a:rPr lang="en-US" sz="1800">
                <a:solidFill>
                  <a:srgbClr val="000000"/>
                </a:solidFill>
                <a:latin typeface="Playpen Sans"/>
                <a:ea typeface="Playpen Sans"/>
                <a:cs typeface="Playpen Sans"/>
                <a:sym typeface="Playpen Sans"/>
              </a:rPr>
              <a:t>Something we teach at St. John’s is that feelings always pass, they aren’t good or bad - they might feel uncomfortable  or more pleasant but its not the case that we expect everyone to be happy all the time or that feeling angry is ‘naughty’.</a:t>
            </a:r>
          </a:p>
          <a:p>
            <a:pPr algn="ctr">
              <a:lnSpc>
                <a:spcPts val="2520"/>
              </a:lnSpc>
            </a:pPr>
            <a:endParaRPr lang="en-US" sz="1800">
              <a:solidFill>
                <a:srgbClr val="000000"/>
              </a:solidFill>
              <a:latin typeface="Playpen Sans"/>
              <a:ea typeface="Playpen Sans"/>
              <a:cs typeface="Playpen Sans"/>
              <a:sym typeface="Playpen Sans"/>
            </a:endParaRPr>
          </a:p>
          <a:p>
            <a:pPr algn="ctr">
              <a:lnSpc>
                <a:spcPts val="2520"/>
              </a:lnSpc>
            </a:pPr>
            <a:r>
              <a:rPr lang="en-US" sz="1800">
                <a:solidFill>
                  <a:srgbClr val="000000"/>
                </a:solidFill>
                <a:latin typeface="Playpen Sans"/>
                <a:ea typeface="Playpen Sans"/>
                <a:cs typeface="Playpen Sans"/>
                <a:sym typeface="Playpen Sans"/>
              </a:rPr>
              <a:t>The important thing is what we do when we have these feelings:</a:t>
            </a:r>
          </a:p>
          <a:p>
            <a:pPr algn="ctr">
              <a:lnSpc>
                <a:spcPts val="2520"/>
              </a:lnSpc>
            </a:pPr>
            <a:r>
              <a:rPr lang="en-US" sz="1800">
                <a:solidFill>
                  <a:srgbClr val="000000"/>
                </a:solidFill>
                <a:latin typeface="Playpen Sans"/>
                <a:ea typeface="Playpen Sans"/>
                <a:cs typeface="Playpen Sans"/>
                <a:sym typeface="Playpen Sans"/>
              </a:rPr>
              <a:t>What is a safe thing to do when you feel cross? </a:t>
            </a:r>
          </a:p>
          <a:p>
            <a:pPr algn="ctr">
              <a:lnSpc>
                <a:spcPts val="2520"/>
              </a:lnSpc>
            </a:pPr>
            <a:r>
              <a:rPr lang="en-US" sz="1800">
                <a:solidFill>
                  <a:srgbClr val="000000"/>
                </a:solidFill>
                <a:latin typeface="Playpen Sans"/>
                <a:ea typeface="Playpen Sans"/>
                <a:cs typeface="Playpen Sans"/>
                <a:sym typeface="Playpen Sans"/>
              </a:rPr>
              <a:t>Who can you share exciting news with?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721" r="-1028" b="-79364"/>
            </a:stretch>
          </a:blipFill>
        </p:spPr>
        <p:txBody>
          <a:bodyPr/>
          <a:lstStyle/>
          <a:p>
            <a:endParaRPr lang="en-GB"/>
          </a:p>
        </p:txBody>
      </p:sp>
      <p:sp>
        <p:nvSpPr>
          <p:cNvPr id="3" name="Freeform 3"/>
          <p:cNvSpPr/>
          <p:nvPr/>
        </p:nvSpPr>
        <p:spPr>
          <a:xfrm>
            <a:off x="5504534" y="243840"/>
            <a:ext cx="3901440" cy="975360"/>
          </a:xfrm>
          <a:custGeom>
            <a:avLst/>
            <a:gdLst/>
            <a:ahLst/>
            <a:cxnLst/>
            <a:rect l="l" t="t" r="r" b="b"/>
            <a:pathLst>
              <a:path w="3901440" h="975360">
                <a:moveTo>
                  <a:pt x="0" y="0"/>
                </a:moveTo>
                <a:lnTo>
                  <a:pt x="3901440" y="0"/>
                </a:lnTo>
                <a:lnTo>
                  <a:pt x="3901440" y="975360"/>
                </a:lnTo>
                <a:lnTo>
                  <a:pt x="0" y="975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374241" y="299783"/>
            <a:ext cx="2820857" cy="1590832"/>
          </a:xfrm>
          <a:custGeom>
            <a:avLst/>
            <a:gdLst/>
            <a:ahLst/>
            <a:cxnLst/>
            <a:rect l="l" t="t" r="r" b="b"/>
            <a:pathLst>
              <a:path w="2820857" h="1590832">
                <a:moveTo>
                  <a:pt x="0" y="0"/>
                </a:moveTo>
                <a:lnTo>
                  <a:pt x="2820857" y="0"/>
                </a:lnTo>
                <a:lnTo>
                  <a:pt x="2820857" y="1590832"/>
                </a:lnTo>
                <a:lnTo>
                  <a:pt x="0" y="1590832"/>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455254" y="1171575"/>
            <a:ext cx="2117395" cy="455296"/>
          </a:xfrm>
          <a:prstGeom prst="rect">
            <a:avLst/>
          </a:prstGeom>
        </p:spPr>
        <p:txBody>
          <a:bodyPr lIns="0" tIns="0" rIns="0" bIns="0" rtlCol="0" anchor="t">
            <a:spAutoFit/>
          </a:bodyPr>
          <a:lstStyle/>
          <a:p>
            <a:pPr marL="0" lvl="0" indent="0" algn="ctr">
              <a:lnSpc>
                <a:spcPts val="3779"/>
              </a:lnSpc>
              <a:spcBef>
                <a:spcPct val="0"/>
              </a:spcBef>
            </a:pPr>
            <a:r>
              <a:rPr lang="en-US" sz="2699" b="1">
                <a:solidFill>
                  <a:srgbClr val="FFFFFF"/>
                </a:solidFill>
                <a:latin typeface="Playpen Sans Bold"/>
                <a:ea typeface="Playpen Sans Bold"/>
                <a:cs typeface="Playpen Sans Bold"/>
                <a:sym typeface="Playpen Sans Bold"/>
              </a:rPr>
              <a:t>Resilience...</a:t>
            </a:r>
          </a:p>
        </p:txBody>
      </p:sp>
      <p:sp>
        <p:nvSpPr>
          <p:cNvPr id="6" name="TextBox 6"/>
          <p:cNvSpPr txBox="1"/>
          <p:nvPr/>
        </p:nvSpPr>
        <p:spPr>
          <a:xfrm>
            <a:off x="467231" y="6815573"/>
            <a:ext cx="8290560" cy="240665"/>
          </a:xfrm>
          <a:prstGeom prst="rect">
            <a:avLst/>
          </a:prstGeom>
        </p:spPr>
        <p:txBody>
          <a:bodyPr lIns="0" tIns="0" rIns="0" bIns="0" rtlCol="0" anchor="t">
            <a:spAutoFit/>
          </a:bodyPr>
          <a:lstStyle/>
          <a:p>
            <a:pPr marL="0" lvl="0" indent="0" algn="ctr">
              <a:lnSpc>
                <a:spcPts val="1959"/>
              </a:lnSpc>
              <a:spcBef>
                <a:spcPct val="0"/>
              </a:spcBef>
            </a:pPr>
            <a:r>
              <a:rPr lang="en-US" sz="1399">
                <a:solidFill>
                  <a:srgbClr val="000000"/>
                </a:solidFill>
                <a:latin typeface="Playpen Sans"/>
                <a:ea typeface="Playpen Sans"/>
                <a:cs typeface="Playpen Sans"/>
                <a:sym typeface="Playpen Sans"/>
              </a:rPr>
              <a:t>“I came that they may have life, life in all its fullness.” John 10:10</a:t>
            </a:r>
          </a:p>
        </p:txBody>
      </p:sp>
      <p:sp>
        <p:nvSpPr>
          <p:cNvPr id="7" name="TextBox 7"/>
          <p:cNvSpPr txBox="1"/>
          <p:nvPr/>
        </p:nvSpPr>
        <p:spPr>
          <a:xfrm>
            <a:off x="0" y="1906548"/>
            <a:ext cx="8026271" cy="779484"/>
          </a:xfrm>
          <a:prstGeom prst="rect">
            <a:avLst/>
          </a:prstGeom>
        </p:spPr>
        <p:txBody>
          <a:bodyPr lIns="0" tIns="0" rIns="0" bIns="0" rtlCol="0" anchor="t">
            <a:spAutoFit/>
          </a:bodyPr>
          <a:lstStyle/>
          <a:p>
            <a:pPr marL="0" lvl="0" indent="0" algn="ctr">
              <a:lnSpc>
                <a:spcPts val="6386"/>
              </a:lnSpc>
              <a:spcBef>
                <a:spcPct val="0"/>
              </a:spcBef>
            </a:pPr>
            <a:r>
              <a:rPr lang="en-US" sz="4561" b="1">
                <a:solidFill>
                  <a:srgbClr val="000000"/>
                </a:solidFill>
                <a:latin typeface="Playpen Sans Bold"/>
                <a:ea typeface="Playpen Sans Bold"/>
                <a:cs typeface="Playpen Sans Bold"/>
                <a:sym typeface="Playpen Sans Bold"/>
              </a:rPr>
              <a:t>Step outside...</a:t>
            </a:r>
          </a:p>
        </p:txBody>
      </p:sp>
      <p:sp>
        <p:nvSpPr>
          <p:cNvPr id="8" name="TextBox 8"/>
          <p:cNvSpPr txBox="1"/>
          <p:nvPr/>
        </p:nvSpPr>
        <p:spPr>
          <a:xfrm>
            <a:off x="374241" y="2905431"/>
            <a:ext cx="9031733" cy="3126105"/>
          </a:xfrm>
          <a:prstGeom prst="rect">
            <a:avLst/>
          </a:prstGeom>
        </p:spPr>
        <p:txBody>
          <a:bodyPr lIns="0" tIns="0" rIns="0" bIns="0" rtlCol="0" anchor="t">
            <a:spAutoFit/>
          </a:bodyPr>
          <a:lstStyle/>
          <a:p>
            <a:pPr algn="ctr">
              <a:lnSpc>
                <a:spcPts val="2520"/>
              </a:lnSpc>
            </a:pPr>
            <a:r>
              <a:rPr lang="en-US" sz="1800">
                <a:solidFill>
                  <a:srgbClr val="000000"/>
                </a:solidFill>
                <a:latin typeface="Playpen Sans"/>
                <a:ea typeface="Playpen Sans"/>
                <a:cs typeface="Playpen Sans"/>
                <a:sym typeface="Playpen Sans"/>
              </a:rPr>
              <a:t>We hear  a lot about  anxiety and even hear our children saying, ‘My anxiety..’</a:t>
            </a:r>
          </a:p>
          <a:p>
            <a:pPr algn="ctr">
              <a:lnSpc>
                <a:spcPts val="2520"/>
              </a:lnSpc>
            </a:pPr>
            <a:r>
              <a:rPr lang="en-US" sz="1800">
                <a:solidFill>
                  <a:srgbClr val="000000"/>
                </a:solidFill>
                <a:latin typeface="Playpen Sans"/>
                <a:ea typeface="Playpen Sans"/>
                <a:cs typeface="Playpen Sans"/>
                <a:sym typeface="Playpen Sans"/>
              </a:rPr>
              <a:t>Anxiety is an important emotion that we all share, it tells us we need to be alert and do something. When it overwhelms us it can force us into </a:t>
            </a:r>
          </a:p>
          <a:p>
            <a:pPr algn="ctr">
              <a:lnSpc>
                <a:spcPts val="2520"/>
              </a:lnSpc>
            </a:pPr>
            <a:r>
              <a:rPr lang="en-US" sz="1800">
                <a:solidFill>
                  <a:srgbClr val="000000"/>
                </a:solidFill>
                <a:latin typeface="Playpen Sans"/>
                <a:ea typeface="Playpen Sans"/>
                <a:cs typeface="Playpen Sans"/>
                <a:sym typeface="Playpen Sans"/>
              </a:rPr>
              <a:t>Fight, Flight or Freeze but as part of our normal day it is telling us to get ready for something. Without feeling this and doing the thing any way, we would stay in our comfort zone and miss out on so much!</a:t>
            </a:r>
          </a:p>
          <a:p>
            <a:pPr algn="ctr">
              <a:lnSpc>
                <a:spcPts val="2520"/>
              </a:lnSpc>
            </a:pPr>
            <a:endParaRPr lang="en-US" sz="1800">
              <a:solidFill>
                <a:srgbClr val="000000"/>
              </a:solidFill>
              <a:latin typeface="Playpen Sans"/>
              <a:ea typeface="Playpen Sans"/>
              <a:cs typeface="Playpen Sans"/>
              <a:sym typeface="Playpen Sans"/>
            </a:endParaRPr>
          </a:p>
          <a:p>
            <a:pPr algn="ctr">
              <a:lnSpc>
                <a:spcPts val="2520"/>
              </a:lnSpc>
            </a:pPr>
            <a:r>
              <a:rPr lang="en-US" sz="1800">
                <a:solidFill>
                  <a:srgbClr val="000000"/>
                </a:solidFill>
                <a:latin typeface="Playpen Sans"/>
                <a:ea typeface="Playpen Sans"/>
                <a:cs typeface="Playpen Sans"/>
                <a:sym typeface="Playpen Sans"/>
              </a:rPr>
              <a:t>We love to see our children growing by bravely speaking in Collective Worship, sharing an idea in class, becoming Young Leaders and Buddies or just trying new things for the first time - its how we all live a fuller life!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721" r="-1028" b="-79364"/>
            </a:stretch>
          </a:blipFill>
        </p:spPr>
        <p:txBody>
          <a:bodyPr/>
          <a:lstStyle/>
          <a:p>
            <a:endParaRPr lang="en-GB"/>
          </a:p>
        </p:txBody>
      </p:sp>
      <p:sp>
        <p:nvSpPr>
          <p:cNvPr id="3" name="Freeform 3"/>
          <p:cNvSpPr/>
          <p:nvPr/>
        </p:nvSpPr>
        <p:spPr>
          <a:xfrm>
            <a:off x="5504534" y="243840"/>
            <a:ext cx="3901440" cy="975360"/>
          </a:xfrm>
          <a:custGeom>
            <a:avLst/>
            <a:gdLst/>
            <a:ahLst/>
            <a:cxnLst/>
            <a:rect l="l" t="t" r="r" b="b"/>
            <a:pathLst>
              <a:path w="3901440" h="975360">
                <a:moveTo>
                  <a:pt x="0" y="0"/>
                </a:moveTo>
                <a:lnTo>
                  <a:pt x="3901440" y="0"/>
                </a:lnTo>
                <a:lnTo>
                  <a:pt x="3901440" y="975360"/>
                </a:lnTo>
                <a:lnTo>
                  <a:pt x="0" y="975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7455254" y="1171575"/>
            <a:ext cx="2117395" cy="455296"/>
          </a:xfrm>
          <a:prstGeom prst="rect">
            <a:avLst/>
          </a:prstGeom>
        </p:spPr>
        <p:txBody>
          <a:bodyPr lIns="0" tIns="0" rIns="0" bIns="0" rtlCol="0" anchor="t">
            <a:spAutoFit/>
          </a:bodyPr>
          <a:lstStyle/>
          <a:p>
            <a:pPr marL="0" lvl="0" indent="0" algn="ctr">
              <a:lnSpc>
                <a:spcPts val="3779"/>
              </a:lnSpc>
              <a:spcBef>
                <a:spcPct val="0"/>
              </a:spcBef>
            </a:pPr>
            <a:r>
              <a:rPr lang="en-US" sz="2699" b="1">
                <a:solidFill>
                  <a:srgbClr val="FFFFFF"/>
                </a:solidFill>
                <a:latin typeface="Playpen Sans Bold"/>
                <a:ea typeface="Playpen Sans Bold"/>
                <a:cs typeface="Playpen Sans Bold"/>
                <a:sym typeface="Playpen Sans Bold"/>
              </a:rPr>
              <a:t>Resilience...</a:t>
            </a:r>
          </a:p>
        </p:txBody>
      </p:sp>
      <p:sp>
        <p:nvSpPr>
          <p:cNvPr id="5" name="TextBox 5"/>
          <p:cNvSpPr txBox="1"/>
          <p:nvPr/>
        </p:nvSpPr>
        <p:spPr>
          <a:xfrm>
            <a:off x="467231" y="6815573"/>
            <a:ext cx="8290560" cy="240665"/>
          </a:xfrm>
          <a:prstGeom prst="rect">
            <a:avLst/>
          </a:prstGeom>
        </p:spPr>
        <p:txBody>
          <a:bodyPr lIns="0" tIns="0" rIns="0" bIns="0" rtlCol="0" anchor="t">
            <a:spAutoFit/>
          </a:bodyPr>
          <a:lstStyle/>
          <a:p>
            <a:pPr marL="0" lvl="0" indent="0" algn="ctr">
              <a:lnSpc>
                <a:spcPts val="1959"/>
              </a:lnSpc>
              <a:spcBef>
                <a:spcPct val="0"/>
              </a:spcBef>
            </a:pPr>
            <a:r>
              <a:rPr lang="en-US" sz="1399">
                <a:solidFill>
                  <a:srgbClr val="000000"/>
                </a:solidFill>
                <a:latin typeface="Playpen Sans"/>
                <a:ea typeface="Playpen Sans"/>
                <a:cs typeface="Playpen Sans"/>
                <a:sym typeface="Playpen Sans"/>
              </a:rPr>
              <a:t>“I came that they may have life, life in all its fullness.” John 10:10</a:t>
            </a:r>
          </a:p>
        </p:txBody>
      </p:sp>
      <p:sp>
        <p:nvSpPr>
          <p:cNvPr id="6" name="TextBox 6"/>
          <p:cNvSpPr txBox="1"/>
          <p:nvPr/>
        </p:nvSpPr>
        <p:spPr>
          <a:xfrm>
            <a:off x="-1790283" y="1337310"/>
            <a:ext cx="9572649" cy="779484"/>
          </a:xfrm>
          <a:prstGeom prst="rect">
            <a:avLst/>
          </a:prstGeom>
        </p:spPr>
        <p:txBody>
          <a:bodyPr lIns="0" tIns="0" rIns="0" bIns="0" rtlCol="0" anchor="t">
            <a:spAutoFit/>
          </a:bodyPr>
          <a:lstStyle/>
          <a:p>
            <a:pPr marL="0" lvl="0" indent="0" algn="ctr">
              <a:lnSpc>
                <a:spcPts val="6386"/>
              </a:lnSpc>
              <a:spcBef>
                <a:spcPct val="0"/>
              </a:spcBef>
            </a:pPr>
            <a:r>
              <a:rPr lang="en-US" sz="4561" b="1">
                <a:solidFill>
                  <a:srgbClr val="000000">
                    <a:alpha val="60784"/>
                  </a:srgbClr>
                </a:solidFill>
                <a:latin typeface="Playpen Sans Bold"/>
                <a:ea typeface="Playpen Sans Bold"/>
                <a:cs typeface="Playpen Sans Bold"/>
                <a:sym typeface="Playpen Sans Bold"/>
              </a:rPr>
              <a:t>But what if I fall?</a:t>
            </a:r>
          </a:p>
        </p:txBody>
      </p:sp>
      <p:sp>
        <p:nvSpPr>
          <p:cNvPr id="7" name="TextBox 7"/>
          <p:cNvSpPr txBox="1"/>
          <p:nvPr/>
        </p:nvSpPr>
        <p:spPr>
          <a:xfrm>
            <a:off x="979990" y="2530349"/>
            <a:ext cx="9572649" cy="779484"/>
          </a:xfrm>
          <a:prstGeom prst="rect">
            <a:avLst/>
          </a:prstGeom>
        </p:spPr>
        <p:txBody>
          <a:bodyPr lIns="0" tIns="0" rIns="0" bIns="0" rtlCol="0" anchor="t">
            <a:spAutoFit/>
          </a:bodyPr>
          <a:lstStyle/>
          <a:p>
            <a:pPr marL="0" lvl="0" indent="0" algn="ctr">
              <a:lnSpc>
                <a:spcPts val="6386"/>
              </a:lnSpc>
              <a:spcBef>
                <a:spcPct val="0"/>
              </a:spcBef>
            </a:pPr>
            <a:r>
              <a:rPr lang="en-US" sz="4561" b="1">
                <a:solidFill>
                  <a:srgbClr val="000000"/>
                </a:solidFill>
                <a:latin typeface="Playpen Sans Bold"/>
                <a:ea typeface="Playpen Sans Bold"/>
                <a:cs typeface="Playpen Sans Bold"/>
                <a:sym typeface="Playpen Sans Bold"/>
              </a:rPr>
              <a:t>...What if you fly?</a:t>
            </a:r>
          </a:p>
        </p:txBody>
      </p:sp>
      <p:sp>
        <p:nvSpPr>
          <p:cNvPr id="8" name="TextBox 8"/>
          <p:cNvSpPr txBox="1"/>
          <p:nvPr/>
        </p:nvSpPr>
        <p:spPr>
          <a:xfrm>
            <a:off x="467231" y="3817550"/>
            <a:ext cx="9022080" cy="1240155"/>
          </a:xfrm>
          <a:prstGeom prst="rect">
            <a:avLst/>
          </a:prstGeom>
        </p:spPr>
        <p:txBody>
          <a:bodyPr lIns="0" tIns="0" rIns="0" bIns="0" rtlCol="0" anchor="t">
            <a:spAutoFit/>
          </a:bodyPr>
          <a:lstStyle/>
          <a:p>
            <a:pPr algn="ctr">
              <a:lnSpc>
                <a:spcPts val="2520"/>
              </a:lnSpc>
            </a:pPr>
            <a:r>
              <a:rPr lang="en-US" sz="1800">
                <a:solidFill>
                  <a:srgbClr val="000000"/>
                </a:solidFill>
                <a:latin typeface="Playpen Sans"/>
                <a:ea typeface="Playpen Sans"/>
                <a:cs typeface="Playpen Sans"/>
                <a:sym typeface="Playpen Sans"/>
              </a:rPr>
              <a:t>This speaks for itself, the brave steps we take help us enjoy life more </a:t>
            </a:r>
          </a:p>
          <a:p>
            <a:pPr algn="ctr">
              <a:lnSpc>
                <a:spcPts val="2520"/>
              </a:lnSpc>
            </a:pPr>
            <a:r>
              <a:rPr lang="en-US" sz="1800">
                <a:solidFill>
                  <a:srgbClr val="000000"/>
                </a:solidFill>
                <a:latin typeface="Playpen Sans"/>
                <a:ea typeface="Playpen Sans"/>
                <a:cs typeface="Playpen Sans"/>
                <a:sym typeface="Playpen Sans"/>
              </a:rPr>
              <a:t>and flying just fits so well with our newly named classes: </a:t>
            </a:r>
          </a:p>
          <a:p>
            <a:pPr algn="ctr">
              <a:lnSpc>
                <a:spcPts val="2520"/>
              </a:lnSpc>
            </a:pPr>
            <a:r>
              <a:rPr lang="en-US" sz="1800">
                <a:solidFill>
                  <a:srgbClr val="000000"/>
                </a:solidFill>
                <a:latin typeface="Playpen Sans"/>
                <a:ea typeface="Playpen Sans"/>
                <a:cs typeface="Playpen Sans"/>
                <a:sym typeface="Playpen Sans"/>
              </a:rPr>
              <a:t>off you go,</a:t>
            </a:r>
          </a:p>
          <a:p>
            <a:pPr algn="ctr">
              <a:lnSpc>
                <a:spcPts val="2520"/>
              </a:lnSpc>
            </a:pPr>
            <a:r>
              <a:rPr lang="en-US" sz="1800">
                <a:solidFill>
                  <a:srgbClr val="000000"/>
                </a:solidFill>
                <a:latin typeface="Playpen Sans"/>
                <a:ea typeface="Playpen Sans"/>
                <a:cs typeface="Playpen Sans"/>
                <a:sym typeface="Playpen Sans"/>
              </a:rPr>
              <a:t>Robins, Starlings, Kingfishers and Sandpipers!!</a:t>
            </a:r>
          </a:p>
        </p:txBody>
      </p:sp>
      <p:sp>
        <p:nvSpPr>
          <p:cNvPr id="9" name="Freeform 9"/>
          <p:cNvSpPr/>
          <p:nvPr/>
        </p:nvSpPr>
        <p:spPr>
          <a:xfrm>
            <a:off x="272301" y="4725618"/>
            <a:ext cx="2002309" cy="2512417"/>
          </a:xfrm>
          <a:custGeom>
            <a:avLst/>
            <a:gdLst/>
            <a:ahLst/>
            <a:cxnLst/>
            <a:rect l="l" t="t" r="r" b="b"/>
            <a:pathLst>
              <a:path w="2002309" h="2512417">
                <a:moveTo>
                  <a:pt x="0" y="0"/>
                </a:moveTo>
                <a:lnTo>
                  <a:pt x="2002310" y="0"/>
                </a:lnTo>
                <a:lnTo>
                  <a:pt x="2002310" y="2512417"/>
                </a:lnTo>
                <a:lnTo>
                  <a:pt x="0" y="2512417"/>
                </a:lnTo>
                <a:lnTo>
                  <a:pt x="0" y="0"/>
                </a:lnTo>
                <a:close/>
              </a:path>
            </a:pathLst>
          </a:custGeom>
          <a:blipFill>
            <a:blip r:embed="rId5"/>
            <a:stretch>
              <a:fillRect/>
            </a:stretch>
          </a:blipFill>
        </p:spPr>
        <p:txBody>
          <a:bodyPr/>
          <a:lstStyle/>
          <a:p>
            <a:endParaRPr lang="en-GB"/>
          </a:p>
        </p:txBody>
      </p:sp>
      <p:sp>
        <p:nvSpPr>
          <p:cNvPr id="10" name="Freeform 10"/>
          <p:cNvSpPr/>
          <p:nvPr/>
        </p:nvSpPr>
        <p:spPr>
          <a:xfrm>
            <a:off x="745736" y="2375057"/>
            <a:ext cx="1055440" cy="1271043"/>
          </a:xfrm>
          <a:custGeom>
            <a:avLst/>
            <a:gdLst/>
            <a:ahLst/>
            <a:cxnLst/>
            <a:rect l="l" t="t" r="r" b="b"/>
            <a:pathLst>
              <a:path w="1055440" h="1271043">
                <a:moveTo>
                  <a:pt x="0" y="0"/>
                </a:moveTo>
                <a:lnTo>
                  <a:pt x="1055440" y="0"/>
                </a:lnTo>
                <a:lnTo>
                  <a:pt x="1055440" y="1271043"/>
                </a:lnTo>
                <a:lnTo>
                  <a:pt x="0" y="1271043"/>
                </a:lnTo>
                <a:lnTo>
                  <a:pt x="0" y="0"/>
                </a:lnTo>
                <a:close/>
              </a:path>
            </a:pathLst>
          </a:custGeom>
          <a:blipFill>
            <a:blip r:embed="rId6"/>
            <a:stretch>
              <a:fillRect/>
            </a:stretch>
          </a:blipFill>
        </p:spPr>
        <p:txBody>
          <a:bodyPr/>
          <a:lstStyle/>
          <a:p>
            <a:endParaRPr lang="en-GB"/>
          </a:p>
        </p:txBody>
      </p:sp>
      <p:sp>
        <p:nvSpPr>
          <p:cNvPr id="11" name="Freeform 11"/>
          <p:cNvSpPr/>
          <p:nvPr/>
        </p:nvSpPr>
        <p:spPr>
          <a:xfrm>
            <a:off x="7455254" y="5328422"/>
            <a:ext cx="1512791" cy="1909614"/>
          </a:xfrm>
          <a:custGeom>
            <a:avLst/>
            <a:gdLst/>
            <a:ahLst/>
            <a:cxnLst/>
            <a:rect l="l" t="t" r="r" b="b"/>
            <a:pathLst>
              <a:path w="1512791" h="1909614">
                <a:moveTo>
                  <a:pt x="0" y="0"/>
                </a:moveTo>
                <a:lnTo>
                  <a:pt x="1512791" y="0"/>
                </a:lnTo>
                <a:lnTo>
                  <a:pt x="1512791" y="1909613"/>
                </a:lnTo>
                <a:lnTo>
                  <a:pt x="0" y="1909613"/>
                </a:lnTo>
                <a:lnTo>
                  <a:pt x="0" y="0"/>
                </a:lnTo>
                <a:close/>
              </a:path>
            </a:pathLst>
          </a:custGeom>
          <a:blipFill>
            <a:blip r:embed="rId7"/>
            <a:stretch>
              <a:fillRect/>
            </a:stretch>
          </a:blipFill>
        </p:spPr>
        <p:txBody>
          <a:bodyPr/>
          <a:lstStyle/>
          <a:p>
            <a:endParaRPr lang="en-GB"/>
          </a:p>
        </p:txBody>
      </p:sp>
      <p:sp>
        <p:nvSpPr>
          <p:cNvPr id="12" name="Freeform 12"/>
          <p:cNvSpPr/>
          <p:nvPr/>
        </p:nvSpPr>
        <p:spPr>
          <a:xfrm rot="1385220">
            <a:off x="6257899" y="1326729"/>
            <a:ext cx="1760566" cy="1344896"/>
          </a:xfrm>
          <a:custGeom>
            <a:avLst/>
            <a:gdLst/>
            <a:ahLst/>
            <a:cxnLst/>
            <a:rect l="l" t="t" r="r" b="b"/>
            <a:pathLst>
              <a:path w="1760566" h="1344896">
                <a:moveTo>
                  <a:pt x="0" y="0"/>
                </a:moveTo>
                <a:lnTo>
                  <a:pt x="1760566" y="0"/>
                </a:lnTo>
                <a:lnTo>
                  <a:pt x="1760566" y="1344896"/>
                </a:lnTo>
                <a:lnTo>
                  <a:pt x="0" y="1344896"/>
                </a:lnTo>
                <a:lnTo>
                  <a:pt x="0" y="0"/>
                </a:lnTo>
                <a:close/>
              </a:path>
            </a:pathLst>
          </a:custGeom>
          <a:blipFill>
            <a:blip r:embed="rId8"/>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2"/>
            <a:stretch>
              <a:fillRect t="-721" r="-1028" b="-79364"/>
            </a:stretch>
          </a:blipFill>
        </p:spPr>
        <p:txBody>
          <a:bodyPr/>
          <a:lstStyle/>
          <a:p>
            <a:endParaRPr lang="en-GB"/>
          </a:p>
        </p:txBody>
      </p:sp>
      <p:sp>
        <p:nvSpPr>
          <p:cNvPr id="3" name="Freeform 3"/>
          <p:cNvSpPr/>
          <p:nvPr/>
        </p:nvSpPr>
        <p:spPr>
          <a:xfrm>
            <a:off x="5504534" y="243840"/>
            <a:ext cx="3901440" cy="975360"/>
          </a:xfrm>
          <a:custGeom>
            <a:avLst/>
            <a:gdLst/>
            <a:ahLst/>
            <a:cxnLst/>
            <a:rect l="l" t="t" r="r" b="b"/>
            <a:pathLst>
              <a:path w="3901440" h="975360">
                <a:moveTo>
                  <a:pt x="0" y="0"/>
                </a:moveTo>
                <a:lnTo>
                  <a:pt x="3901440" y="0"/>
                </a:lnTo>
                <a:lnTo>
                  <a:pt x="3901440" y="975360"/>
                </a:lnTo>
                <a:lnTo>
                  <a:pt x="0" y="97536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a:off x="6144391" y="959095"/>
            <a:ext cx="3843778" cy="3838973"/>
          </a:xfrm>
          <a:custGeom>
            <a:avLst/>
            <a:gdLst/>
            <a:ahLst/>
            <a:cxnLst/>
            <a:rect l="l" t="t" r="r" b="b"/>
            <a:pathLst>
              <a:path w="3843778" h="3838973">
                <a:moveTo>
                  <a:pt x="0" y="0"/>
                </a:moveTo>
                <a:lnTo>
                  <a:pt x="3843778" y="0"/>
                </a:lnTo>
                <a:lnTo>
                  <a:pt x="3843778" y="3838973"/>
                </a:lnTo>
                <a:lnTo>
                  <a:pt x="0" y="3838973"/>
                </a:lnTo>
                <a:lnTo>
                  <a:pt x="0" y="0"/>
                </a:lnTo>
                <a:close/>
              </a:path>
            </a:pathLst>
          </a:custGeom>
          <a:blipFill>
            <a:blip r:embed="rId5"/>
            <a:stretch>
              <a:fillRect/>
            </a:stretch>
          </a:blipFill>
        </p:spPr>
        <p:txBody>
          <a:bodyPr/>
          <a:lstStyle/>
          <a:p>
            <a:endParaRPr lang="en-GB"/>
          </a:p>
        </p:txBody>
      </p:sp>
      <p:sp>
        <p:nvSpPr>
          <p:cNvPr id="5" name="TextBox 5"/>
          <p:cNvSpPr txBox="1"/>
          <p:nvPr/>
        </p:nvSpPr>
        <p:spPr>
          <a:xfrm>
            <a:off x="7455254" y="1171575"/>
            <a:ext cx="2117395" cy="455296"/>
          </a:xfrm>
          <a:prstGeom prst="rect">
            <a:avLst/>
          </a:prstGeom>
        </p:spPr>
        <p:txBody>
          <a:bodyPr lIns="0" tIns="0" rIns="0" bIns="0" rtlCol="0" anchor="t">
            <a:spAutoFit/>
          </a:bodyPr>
          <a:lstStyle/>
          <a:p>
            <a:pPr marL="0" lvl="0" indent="0" algn="ctr">
              <a:lnSpc>
                <a:spcPts val="3779"/>
              </a:lnSpc>
              <a:spcBef>
                <a:spcPct val="0"/>
              </a:spcBef>
            </a:pPr>
            <a:r>
              <a:rPr lang="en-US" sz="2699" b="1">
                <a:solidFill>
                  <a:srgbClr val="FFFFFF"/>
                </a:solidFill>
                <a:latin typeface="Playpen Sans Bold"/>
                <a:ea typeface="Playpen Sans Bold"/>
                <a:cs typeface="Playpen Sans Bold"/>
                <a:sym typeface="Playpen Sans Bold"/>
              </a:rPr>
              <a:t>Resilience...</a:t>
            </a:r>
          </a:p>
        </p:txBody>
      </p:sp>
      <p:sp>
        <p:nvSpPr>
          <p:cNvPr id="6" name="TextBox 6"/>
          <p:cNvSpPr txBox="1"/>
          <p:nvPr/>
        </p:nvSpPr>
        <p:spPr>
          <a:xfrm>
            <a:off x="467231" y="6815573"/>
            <a:ext cx="8290560" cy="240665"/>
          </a:xfrm>
          <a:prstGeom prst="rect">
            <a:avLst/>
          </a:prstGeom>
        </p:spPr>
        <p:txBody>
          <a:bodyPr lIns="0" tIns="0" rIns="0" bIns="0" rtlCol="0" anchor="t">
            <a:spAutoFit/>
          </a:bodyPr>
          <a:lstStyle/>
          <a:p>
            <a:pPr marL="0" lvl="0" indent="0" algn="ctr">
              <a:lnSpc>
                <a:spcPts val="1959"/>
              </a:lnSpc>
              <a:spcBef>
                <a:spcPct val="0"/>
              </a:spcBef>
            </a:pPr>
            <a:r>
              <a:rPr lang="en-US" sz="1399">
                <a:solidFill>
                  <a:srgbClr val="000000"/>
                </a:solidFill>
                <a:latin typeface="Playpen Sans"/>
                <a:ea typeface="Playpen Sans"/>
                <a:cs typeface="Playpen Sans"/>
                <a:sym typeface="Playpen Sans"/>
              </a:rPr>
              <a:t>“I came that they may have life, life in all its fullness.” John 10:10</a:t>
            </a:r>
          </a:p>
        </p:txBody>
      </p:sp>
      <p:sp>
        <p:nvSpPr>
          <p:cNvPr id="7" name="TextBox 7"/>
          <p:cNvSpPr txBox="1"/>
          <p:nvPr/>
        </p:nvSpPr>
        <p:spPr>
          <a:xfrm>
            <a:off x="0" y="641840"/>
            <a:ext cx="6018438" cy="577360"/>
          </a:xfrm>
          <a:prstGeom prst="rect">
            <a:avLst/>
          </a:prstGeom>
        </p:spPr>
        <p:txBody>
          <a:bodyPr lIns="0" tIns="0" rIns="0" bIns="0" rtlCol="0" anchor="t">
            <a:spAutoFit/>
          </a:bodyPr>
          <a:lstStyle/>
          <a:p>
            <a:pPr marL="0" lvl="0" indent="0" algn="ctr">
              <a:lnSpc>
                <a:spcPts val="4788"/>
              </a:lnSpc>
              <a:spcBef>
                <a:spcPct val="0"/>
              </a:spcBef>
            </a:pPr>
            <a:r>
              <a:rPr lang="en-US" sz="3420" b="1">
                <a:solidFill>
                  <a:srgbClr val="000000">
                    <a:alpha val="60784"/>
                  </a:srgbClr>
                </a:solidFill>
                <a:latin typeface="Playpen Sans Bold"/>
                <a:ea typeface="Playpen Sans Bold"/>
                <a:cs typeface="Playpen Sans Bold"/>
                <a:sym typeface="Playpen Sans Bold"/>
              </a:rPr>
              <a:t>Know your triggers...</a:t>
            </a:r>
          </a:p>
        </p:txBody>
      </p:sp>
      <p:sp>
        <p:nvSpPr>
          <p:cNvPr id="8" name="TextBox 8"/>
          <p:cNvSpPr txBox="1"/>
          <p:nvPr/>
        </p:nvSpPr>
        <p:spPr>
          <a:xfrm>
            <a:off x="1857803" y="1560196"/>
            <a:ext cx="6037995" cy="588575"/>
          </a:xfrm>
          <a:prstGeom prst="rect">
            <a:avLst/>
          </a:prstGeom>
        </p:spPr>
        <p:txBody>
          <a:bodyPr lIns="0" tIns="0" rIns="0" bIns="0" rtlCol="0" anchor="t">
            <a:spAutoFit/>
          </a:bodyPr>
          <a:lstStyle/>
          <a:p>
            <a:pPr marL="0" lvl="0" indent="0" algn="ctr">
              <a:lnSpc>
                <a:spcPts val="4804"/>
              </a:lnSpc>
              <a:spcBef>
                <a:spcPct val="0"/>
              </a:spcBef>
            </a:pPr>
            <a:r>
              <a:rPr lang="en-US" sz="3431" b="1">
                <a:solidFill>
                  <a:srgbClr val="000000"/>
                </a:solidFill>
                <a:latin typeface="Playpen Sans Bold"/>
                <a:ea typeface="Playpen Sans Bold"/>
                <a:cs typeface="Playpen Sans Bold"/>
                <a:sym typeface="Playpen Sans Bold"/>
              </a:rPr>
              <a:t>...notice the glimmers.</a:t>
            </a:r>
          </a:p>
        </p:txBody>
      </p:sp>
      <p:sp>
        <p:nvSpPr>
          <p:cNvPr id="9" name="TextBox 9"/>
          <p:cNvSpPr txBox="1"/>
          <p:nvPr/>
        </p:nvSpPr>
        <p:spPr>
          <a:xfrm>
            <a:off x="0" y="3494722"/>
            <a:ext cx="9753600" cy="2183130"/>
          </a:xfrm>
          <a:prstGeom prst="rect">
            <a:avLst/>
          </a:prstGeom>
        </p:spPr>
        <p:txBody>
          <a:bodyPr lIns="0" tIns="0" rIns="0" bIns="0" rtlCol="0" anchor="t">
            <a:spAutoFit/>
          </a:bodyPr>
          <a:lstStyle/>
          <a:p>
            <a:pPr algn="ctr">
              <a:lnSpc>
                <a:spcPts val="2520"/>
              </a:lnSpc>
            </a:pPr>
            <a:r>
              <a:rPr lang="en-US" sz="1800">
                <a:solidFill>
                  <a:srgbClr val="000000"/>
                </a:solidFill>
                <a:latin typeface="Trocchi"/>
                <a:ea typeface="Trocchi"/>
                <a:cs typeface="Trocchi"/>
                <a:sym typeface="Trocchi"/>
              </a:rPr>
              <a:t>There’s a lot of talk about ‘triggers’, maybe too much? </a:t>
            </a:r>
          </a:p>
          <a:p>
            <a:pPr algn="ctr">
              <a:lnSpc>
                <a:spcPts val="2520"/>
              </a:lnSpc>
            </a:pPr>
            <a:r>
              <a:rPr lang="en-US" sz="1800">
                <a:solidFill>
                  <a:srgbClr val="000000"/>
                </a:solidFill>
                <a:latin typeface="Trocchi"/>
                <a:ea typeface="Trocchi"/>
                <a:cs typeface="Trocchi"/>
                <a:sym typeface="Trocchi"/>
              </a:rPr>
              <a:t>Of course it is helpful to know things that affect us negatively  but what if we switched our focus to Glimmers instead?</a:t>
            </a:r>
          </a:p>
          <a:p>
            <a:pPr algn="ctr">
              <a:lnSpc>
                <a:spcPts val="2520"/>
              </a:lnSpc>
            </a:pPr>
            <a:endParaRPr lang="en-US" sz="1800">
              <a:solidFill>
                <a:srgbClr val="000000"/>
              </a:solidFill>
              <a:latin typeface="Trocchi"/>
              <a:ea typeface="Trocchi"/>
              <a:cs typeface="Trocchi"/>
              <a:sym typeface="Trocchi"/>
            </a:endParaRPr>
          </a:p>
          <a:p>
            <a:pPr algn="ctr">
              <a:lnSpc>
                <a:spcPts val="2520"/>
              </a:lnSpc>
            </a:pPr>
            <a:r>
              <a:rPr lang="en-US" sz="1800">
                <a:solidFill>
                  <a:srgbClr val="000000"/>
                </a:solidFill>
                <a:latin typeface="Trocchi"/>
                <a:ea typeface="Trocchi"/>
                <a:cs typeface="Trocchi"/>
                <a:sym typeface="Trocchi"/>
              </a:rPr>
              <a:t>A Glimmer is a tiny moment in your day that made you smile or feel good,</a:t>
            </a:r>
          </a:p>
          <a:p>
            <a:pPr algn="ctr">
              <a:lnSpc>
                <a:spcPts val="2520"/>
              </a:lnSpc>
            </a:pPr>
            <a:r>
              <a:rPr lang="en-US" sz="1800">
                <a:solidFill>
                  <a:srgbClr val="000000"/>
                </a:solidFill>
                <a:latin typeface="Trocchi"/>
                <a:ea typeface="Trocchi"/>
                <a:cs typeface="Trocchi"/>
                <a:sym typeface="Trocchi"/>
              </a:rPr>
              <a:t>we are going to be collecting and displaying these during Feeling Good Week,</a:t>
            </a:r>
          </a:p>
          <a:p>
            <a:pPr algn="ctr">
              <a:lnSpc>
                <a:spcPts val="2520"/>
              </a:lnSpc>
            </a:pPr>
            <a:r>
              <a:rPr lang="en-US" sz="1800">
                <a:solidFill>
                  <a:srgbClr val="000000"/>
                </a:solidFill>
                <a:latin typeface="Playpen Sans"/>
                <a:ea typeface="Playpen Sans"/>
                <a:cs typeface="Playpen Sans"/>
                <a:sym typeface="Playpen Sans"/>
              </a:rPr>
              <a:t> see if your children can share some with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9857583" cy="7315200"/>
            <a:chOff x="0" y="0"/>
            <a:chExt cx="13143444" cy="9753600"/>
          </a:xfrm>
        </p:grpSpPr>
        <p:sp>
          <p:nvSpPr>
            <p:cNvPr id="3" name="Freeform 3"/>
            <p:cNvSpPr/>
            <p:nvPr/>
          </p:nvSpPr>
          <p:spPr>
            <a:xfrm>
              <a:off x="0" y="0"/>
              <a:ext cx="13143444" cy="9753600"/>
            </a:xfrm>
            <a:custGeom>
              <a:avLst/>
              <a:gdLst/>
              <a:ahLst/>
              <a:cxnLst/>
              <a:rect l="l" t="t" r="r" b="b"/>
              <a:pathLst>
                <a:path w="13143444" h="9753600">
                  <a:moveTo>
                    <a:pt x="0" y="0"/>
                  </a:moveTo>
                  <a:lnTo>
                    <a:pt x="13143444" y="0"/>
                  </a:lnTo>
                  <a:lnTo>
                    <a:pt x="13143444" y="9753600"/>
                  </a:lnTo>
                  <a:lnTo>
                    <a:pt x="0" y="9753600"/>
                  </a:lnTo>
                  <a:lnTo>
                    <a:pt x="0" y="0"/>
                  </a:lnTo>
                  <a:close/>
                </a:path>
              </a:pathLst>
            </a:custGeom>
            <a:blipFill>
              <a:blip r:embed="rId2"/>
              <a:stretch>
                <a:fillRect t="-729" r="-1028" b="-81276"/>
              </a:stretch>
            </a:blipFill>
          </p:spPr>
          <p:txBody>
            <a:bodyPr/>
            <a:lstStyle/>
            <a:p>
              <a:endParaRPr lang="en-GB"/>
            </a:p>
          </p:txBody>
        </p:sp>
        <p:sp>
          <p:nvSpPr>
            <p:cNvPr id="4" name="Freeform 4"/>
            <p:cNvSpPr/>
            <p:nvPr/>
          </p:nvSpPr>
          <p:spPr>
            <a:xfrm>
              <a:off x="7417623" y="224603"/>
              <a:ext cx="5257378" cy="1314344"/>
            </a:xfrm>
            <a:custGeom>
              <a:avLst/>
              <a:gdLst/>
              <a:ahLst/>
              <a:cxnLst/>
              <a:rect l="l" t="t" r="r" b="b"/>
              <a:pathLst>
                <a:path w="5257378" h="1314344">
                  <a:moveTo>
                    <a:pt x="0" y="0"/>
                  </a:moveTo>
                  <a:lnTo>
                    <a:pt x="5257378" y="0"/>
                  </a:lnTo>
                  <a:lnTo>
                    <a:pt x="5257378" y="1314345"/>
                  </a:lnTo>
                  <a:lnTo>
                    <a:pt x="0" y="13143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extBox 5"/>
            <p:cNvSpPr txBox="1"/>
            <p:nvPr/>
          </p:nvSpPr>
          <p:spPr>
            <a:xfrm>
              <a:off x="10046312" y="1481798"/>
              <a:ext cx="2853292" cy="606506"/>
            </a:xfrm>
            <a:prstGeom prst="rect">
              <a:avLst/>
            </a:prstGeom>
          </p:spPr>
          <p:txBody>
            <a:bodyPr lIns="0" tIns="0" rIns="0" bIns="0" rtlCol="0" anchor="t">
              <a:spAutoFit/>
            </a:bodyPr>
            <a:lstStyle/>
            <a:p>
              <a:pPr marL="0" lvl="0" indent="0" algn="ctr">
                <a:lnSpc>
                  <a:spcPts val="3820"/>
                </a:lnSpc>
                <a:spcBef>
                  <a:spcPct val="0"/>
                </a:spcBef>
              </a:pPr>
              <a:r>
                <a:rPr lang="en-US" sz="2728" b="1">
                  <a:solidFill>
                    <a:srgbClr val="FFFFFF"/>
                  </a:solidFill>
                  <a:latin typeface="Playpen Sans Bold"/>
                  <a:ea typeface="Playpen Sans Bold"/>
                  <a:cs typeface="Playpen Sans Bold"/>
                  <a:sym typeface="Playpen Sans Bold"/>
                </a:rPr>
                <a:t>Resilience...</a:t>
              </a:r>
            </a:p>
          </p:txBody>
        </p:sp>
        <p:sp>
          <p:nvSpPr>
            <p:cNvPr id="6" name="TextBox 6"/>
            <p:cNvSpPr txBox="1"/>
            <p:nvPr/>
          </p:nvSpPr>
          <p:spPr>
            <a:xfrm>
              <a:off x="807688" y="8965480"/>
              <a:ext cx="11171927" cy="314377"/>
            </a:xfrm>
            <a:prstGeom prst="rect">
              <a:avLst/>
            </a:prstGeom>
          </p:spPr>
          <p:txBody>
            <a:bodyPr lIns="0" tIns="0" rIns="0" bIns="0" rtlCol="0" anchor="t">
              <a:spAutoFit/>
            </a:bodyPr>
            <a:lstStyle/>
            <a:p>
              <a:pPr marL="0" lvl="0" indent="0" algn="ctr">
                <a:lnSpc>
                  <a:spcPts val="1980"/>
                </a:lnSpc>
                <a:spcBef>
                  <a:spcPct val="0"/>
                </a:spcBef>
              </a:pPr>
              <a:r>
                <a:rPr lang="en-US" sz="1414">
                  <a:solidFill>
                    <a:srgbClr val="000000"/>
                  </a:solidFill>
                  <a:latin typeface="Playpen Sans"/>
                  <a:ea typeface="Playpen Sans"/>
                  <a:cs typeface="Playpen Sans"/>
                  <a:sym typeface="Playpen Sans"/>
                </a:rPr>
                <a:t>“I came that they may have life, life in all its fullness.” John 10:10</a:t>
              </a:r>
            </a:p>
          </p:txBody>
        </p:sp>
      </p:grpSp>
      <p:sp>
        <p:nvSpPr>
          <p:cNvPr id="7" name="TextBox 7"/>
          <p:cNvSpPr txBox="1"/>
          <p:nvPr/>
        </p:nvSpPr>
        <p:spPr>
          <a:xfrm>
            <a:off x="100740" y="1920978"/>
            <a:ext cx="9552120" cy="2072640"/>
          </a:xfrm>
          <a:prstGeom prst="rect">
            <a:avLst/>
          </a:prstGeom>
        </p:spPr>
        <p:txBody>
          <a:bodyPr lIns="0" tIns="0" rIns="0" bIns="0" rtlCol="0" anchor="t">
            <a:spAutoFit/>
          </a:bodyPr>
          <a:lstStyle/>
          <a:p>
            <a:pPr algn="ctr">
              <a:lnSpc>
                <a:spcPts val="3359"/>
              </a:lnSpc>
            </a:pPr>
            <a:r>
              <a:rPr lang="en-US" sz="2399" b="1">
                <a:solidFill>
                  <a:srgbClr val="000000"/>
                </a:solidFill>
                <a:latin typeface="Playpen Sans Bold"/>
                <a:ea typeface="Playpen Sans Bold"/>
                <a:cs typeface="Playpen Sans Bold"/>
                <a:sym typeface="Playpen Sans Bold"/>
              </a:rPr>
              <a:t>If this is something that interests you, have a look at the links below for more. </a:t>
            </a:r>
          </a:p>
          <a:p>
            <a:pPr algn="ctr">
              <a:lnSpc>
                <a:spcPts val="3359"/>
              </a:lnSpc>
            </a:pPr>
            <a:r>
              <a:rPr lang="en-US" sz="2399" b="1">
                <a:solidFill>
                  <a:srgbClr val="000000"/>
                </a:solidFill>
                <a:latin typeface="Playpen Sans Bold"/>
                <a:ea typeface="Playpen Sans Bold"/>
                <a:cs typeface="Playpen Sans Bold"/>
                <a:sym typeface="Playpen Sans Bold"/>
              </a:rPr>
              <a:t>Please do let us know if you feel resilience is something your child struggles with or if you have found something that works well for them.</a:t>
            </a:r>
          </a:p>
        </p:txBody>
      </p:sp>
      <p:sp>
        <p:nvSpPr>
          <p:cNvPr id="8" name="TextBox 8"/>
          <p:cNvSpPr txBox="1"/>
          <p:nvPr/>
        </p:nvSpPr>
        <p:spPr>
          <a:xfrm>
            <a:off x="0" y="955038"/>
            <a:ext cx="6626536" cy="629921"/>
          </a:xfrm>
          <a:prstGeom prst="rect">
            <a:avLst/>
          </a:prstGeom>
        </p:spPr>
        <p:txBody>
          <a:bodyPr lIns="0" tIns="0" rIns="0" bIns="0" rtlCol="0" anchor="t">
            <a:spAutoFit/>
          </a:bodyPr>
          <a:lstStyle/>
          <a:p>
            <a:pPr algn="ctr">
              <a:lnSpc>
                <a:spcPts val="5179"/>
              </a:lnSpc>
            </a:pPr>
            <a:r>
              <a:rPr lang="en-US" sz="3699" b="1">
                <a:solidFill>
                  <a:srgbClr val="FFFFFF"/>
                </a:solidFill>
                <a:latin typeface="Playpen Sans Bold"/>
                <a:ea typeface="Playpen Sans Bold"/>
                <a:cs typeface="Playpen Sans Bold"/>
                <a:sym typeface="Playpen Sans Bold"/>
              </a:rPr>
              <a:t>Helpful links....</a:t>
            </a:r>
          </a:p>
        </p:txBody>
      </p:sp>
      <p:sp>
        <p:nvSpPr>
          <p:cNvPr id="9" name="TextBox 9"/>
          <p:cNvSpPr txBox="1"/>
          <p:nvPr/>
        </p:nvSpPr>
        <p:spPr>
          <a:xfrm>
            <a:off x="2622236" y="5108140"/>
            <a:ext cx="4106168" cy="455296"/>
          </a:xfrm>
          <a:prstGeom prst="rect">
            <a:avLst/>
          </a:prstGeom>
        </p:spPr>
        <p:txBody>
          <a:bodyPr lIns="0" tIns="0" rIns="0" bIns="0" rtlCol="0" anchor="t">
            <a:spAutoFit/>
          </a:bodyPr>
          <a:lstStyle/>
          <a:p>
            <a:pPr algn="ctr">
              <a:lnSpc>
                <a:spcPts val="3779"/>
              </a:lnSpc>
              <a:spcBef>
                <a:spcPct val="0"/>
              </a:spcBef>
            </a:pPr>
            <a:r>
              <a:rPr lang="en-US" sz="2699" u="sng">
                <a:solidFill>
                  <a:srgbClr val="000000"/>
                </a:solidFill>
                <a:latin typeface="Playpen Sans"/>
                <a:ea typeface="Playpen Sans"/>
                <a:cs typeface="Playpen Sans"/>
                <a:sym typeface="Playpen Sans"/>
                <a:hlinkClick r:id="rId5" tooltip="https://nessieined.com/wp-content/uploads/2021/12/NESSie-Confidence-Resilience-Bite-size-PDF.pdf"/>
              </a:rPr>
              <a:t>Nessie In Ed Parent Info</a:t>
            </a:r>
          </a:p>
        </p:txBody>
      </p:sp>
      <p:sp>
        <p:nvSpPr>
          <p:cNvPr id="10" name="TextBox 10"/>
          <p:cNvSpPr txBox="1"/>
          <p:nvPr/>
        </p:nvSpPr>
        <p:spPr>
          <a:xfrm>
            <a:off x="996925" y="4323231"/>
            <a:ext cx="7759750" cy="455296"/>
          </a:xfrm>
          <a:prstGeom prst="rect">
            <a:avLst/>
          </a:prstGeom>
        </p:spPr>
        <p:txBody>
          <a:bodyPr lIns="0" tIns="0" rIns="0" bIns="0" rtlCol="0" anchor="t">
            <a:spAutoFit/>
          </a:bodyPr>
          <a:lstStyle/>
          <a:p>
            <a:pPr algn="ctr">
              <a:lnSpc>
                <a:spcPts val="3779"/>
              </a:lnSpc>
              <a:spcBef>
                <a:spcPct val="0"/>
              </a:spcBef>
            </a:pPr>
            <a:r>
              <a:rPr lang="en-US" sz="2699" u="sng">
                <a:solidFill>
                  <a:srgbClr val="000000"/>
                </a:solidFill>
                <a:latin typeface="Playpen Sans"/>
                <a:ea typeface="Playpen Sans"/>
                <a:cs typeface="Playpen Sans"/>
                <a:sym typeface="Playpen Sans"/>
                <a:hlinkClick r:id="rId6" tooltip="https://www.stjohns561.herts.sch.uk/mental-health-and-well-being/"/>
              </a:rPr>
              <a:t>St John's Mental Health and Well-Being Page</a:t>
            </a:r>
          </a:p>
        </p:txBody>
      </p:sp>
      <p:sp>
        <p:nvSpPr>
          <p:cNvPr id="11" name="TextBox 11"/>
          <p:cNvSpPr txBox="1"/>
          <p:nvPr/>
        </p:nvSpPr>
        <p:spPr>
          <a:xfrm>
            <a:off x="1066238" y="5840303"/>
            <a:ext cx="7218164" cy="455296"/>
          </a:xfrm>
          <a:prstGeom prst="rect">
            <a:avLst/>
          </a:prstGeom>
        </p:spPr>
        <p:txBody>
          <a:bodyPr lIns="0" tIns="0" rIns="0" bIns="0" rtlCol="0" anchor="t">
            <a:spAutoFit/>
          </a:bodyPr>
          <a:lstStyle/>
          <a:p>
            <a:pPr algn="ctr">
              <a:lnSpc>
                <a:spcPts val="3779"/>
              </a:lnSpc>
              <a:spcBef>
                <a:spcPct val="0"/>
              </a:spcBef>
            </a:pPr>
            <a:r>
              <a:rPr lang="en-US" sz="2699" u="sng">
                <a:solidFill>
                  <a:srgbClr val="000000"/>
                </a:solidFill>
                <a:latin typeface="Playpen Sans"/>
                <a:ea typeface="Playpen Sans"/>
                <a:cs typeface="Playpen Sans"/>
                <a:sym typeface="Playpen Sans"/>
                <a:hlinkClick r:id="rId7" tooltip="https://biglifejournal.com/blogs/blog/top-childrens-books-resilience"/>
              </a:rPr>
              <a:t>Top 30 Children's Books About Resilience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770C507BE38B4C95BEC787D8BE147D" ma:contentTypeVersion="13" ma:contentTypeDescription="Create a new document." ma:contentTypeScope="" ma:versionID="2e7e2d356e8910dc430e16f1a9426d79">
  <xsd:schema xmlns:xsd="http://www.w3.org/2001/XMLSchema" xmlns:xs="http://www.w3.org/2001/XMLSchema" xmlns:p="http://schemas.microsoft.com/office/2006/metadata/properties" xmlns:ns2="ede1d968-6147-4a43-9933-f651fb3704ea" xmlns:ns3="25233b29-b97b-4749-a0d3-35c0a2b6ddca" targetNamespace="http://schemas.microsoft.com/office/2006/metadata/properties" ma:root="true" ma:fieldsID="176e0f222a2d780170cc81322ce55a81" ns2:_="" ns3:_="">
    <xsd:import namespace="ede1d968-6147-4a43-9933-f651fb3704ea"/>
    <xsd:import namespace="25233b29-b97b-4749-a0d3-35c0a2b6d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e1d968-6147-4a43-9933-f651fb3704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2b03bdb-eccb-4ff7-a7bf-389454923f3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233b29-b97b-4749-a0d3-35c0a2b6ddc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b5ab195-f3b2-48cd-8f97-bfc82fa76a4c}" ma:internalName="TaxCatchAll" ma:showField="CatchAllData" ma:web="25233b29-b97b-4749-a0d3-35c0a2b6d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233b29-b97b-4749-a0d3-35c0a2b6ddca" xsi:nil="true"/>
    <lcf76f155ced4ddcb4097134ff3c332f xmlns="ede1d968-6147-4a43-9933-f651fb3704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59AAA81-AA8E-4105-ACCA-979037413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e1d968-6147-4a43-9933-f651fb3704ea"/>
    <ds:schemaRef ds:uri="25233b29-b97b-4749-a0d3-35c0a2b6dd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CBFE2A-2045-4D1E-A00C-CC70D54D4D8D}">
  <ds:schemaRefs>
    <ds:schemaRef ds:uri="http://schemas.microsoft.com/sharepoint/v3/contenttype/forms"/>
  </ds:schemaRefs>
</ds:datastoreItem>
</file>

<file path=customXml/itemProps3.xml><?xml version="1.0" encoding="utf-8"?>
<ds:datastoreItem xmlns:ds="http://schemas.openxmlformats.org/officeDocument/2006/customXml" ds:itemID="{8519A0A6-9F62-4EF0-B1AD-9DAB050CA0D4}">
  <ds:schemaRefs>
    <ds:schemaRef ds:uri="http://schemas.microsoft.com/office/2006/metadata/properties"/>
    <ds:schemaRef ds:uri="http://schemas.microsoft.com/office/infopath/2007/PartnerControls"/>
    <ds:schemaRef ds:uri="25233b29-b97b-4749-a0d3-35c0a2b6ddca"/>
    <ds:schemaRef ds:uri="ede1d968-6147-4a43-9933-f651fb3704ea"/>
  </ds:schemaRefs>
</ds:datastoreItem>
</file>

<file path=docProps/app.xml><?xml version="1.0" encoding="utf-8"?>
<Properties xmlns="http://schemas.openxmlformats.org/officeDocument/2006/extended-properties" xmlns:vt="http://schemas.openxmlformats.org/officeDocument/2006/docPropsVTypes">
  <TotalTime>1</TotalTime>
  <Words>783</Words>
  <Application>Microsoft Office PowerPoint</Application>
  <PresentationFormat>Custom</PresentationFormat>
  <Paragraphs>59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Playpen Sans Bold</vt:lpstr>
      <vt:lpstr>Trocchi</vt:lpstr>
      <vt:lpstr>Arial</vt:lpstr>
      <vt:lpstr>Playpen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Resilience slides for Website</dc:title>
  <dc:creator>Amy Gammon</dc:creator>
  <cp:lastModifiedBy>Michelle Boylan, Head St John's Lemsford</cp:lastModifiedBy>
  <cp:revision>3</cp:revision>
  <dcterms:created xsi:type="dcterms:W3CDTF">2006-08-16T00:00:00Z</dcterms:created>
  <dcterms:modified xsi:type="dcterms:W3CDTF">2025-02-07T13:36:08Z</dcterms:modified>
  <dc:identifier>DAGeQxO-hyE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0x01010075770C507BE38B4C95BEC787D8BE147D</vt:lpwstr>
  </property>
</Properties>
</file>