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96" d="100"/>
          <a:sy n="96" d="100"/>
        </p:scale>
        <p:origin x="390" y="-8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le Mockford" userId="29615cab-2eed-4b77-9dec-288fc836f4d6" providerId="ADAL" clId="{1E58266D-FC62-451E-B21D-C17DDF6BEDB1}"/>
    <pc:docChg chg="undo custSel modSld">
      <pc:chgData name="Danielle Mockford" userId="29615cab-2eed-4b77-9dec-288fc836f4d6" providerId="ADAL" clId="{1E58266D-FC62-451E-B21D-C17DDF6BEDB1}" dt="2025-12-02T08:12:56.481" v="217" actId="20577"/>
      <pc:docMkLst>
        <pc:docMk/>
      </pc:docMkLst>
      <pc:sldChg chg="modSp mod">
        <pc:chgData name="Danielle Mockford" userId="29615cab-2eed-4b77-9dec-288fc836f4d6" providerId="ADAL" clId="{1E58266D-FC62-451E-B21D-C17DDF6BEDB1}" dt="2025-12-02T08:12:56.481" v="217" actId="20577"/>
        <pc:sldMkLst>
          <pc:docMk/>
          <pc:sldMk cId="293664939" sldId="256"/>
        </pc:sldMkLst>
        <pc:spChg chg="mod">
          <ac:chgData name="Danielle Mockford" userId="29615cab-2eed-4b77-9dec-288fc836f4d6" providerId="ADAL" clId="{1E58266D-FC62-451E-B21D-C17DDF6BEDB1}" dt="2025-12-02T08:06:51.014" v="22" actId="14100"/>
          <ac:spMkLst>
            <pc:docMk/>
            <pc:sldMk cId="293664939" sldId="256"/>
            <ac:spMk id="18" creationId="{D289DB31-2617-E473-6F5E-F2668A39BC76}"/>
          </ac:spMkLst>
        </pc:spChg>
        <pc:spChg chg="mod">
          <ac:chgData name="Danielle Mockford" userId="29615cab-2eed-4b77-9dec-288fc836f4d6" providerId="ADAL" clId="{1E58266D-FC62-451E-B21D-C17DDF6BEDB1}" dt="2025-12-02T08:11:59.317" v="187" actId="20577"/>
          <ac:spMkLst>
            <pc:docMk/>
            <pc:sldMk cId="293664939" sldId="256"/>
            <ac:spMk id="20" creationId="{7851832F-A0F8-B114-9934-86480A3DC121}"/>
          </ac:spMkLst>
        </pc:spChg>
        <pc:spChg chg="mod">
          <ac:chgData name="Danielle Mockford" userId="29615cab-2eed-4b77-9dec-288fc836f4d6" providerId="ADAL" clId="{1E58266D-FC62-451E-B21D-C17DDF6BEDB1}" dt="2025-12-02T08:10:35.564" v="158" actId="20577"/>
          <ac:spMkLst>
            <pc:docMk/>
            <pc:sldMk cId="293664939" sldId="256"/>
            <ac:spMk id="21" creationId="{B5CE9D60-CFF8-3BC1-2EDE-2DD4C2882224}"/>
          </ac:spMkLst>
        </pc:spChg>
        <pc:spChg chg="mod">
          <ac:chgData name="Danielle Mockford" userId="29615cab-2eed-4b77-9dec-288fc836f4d6" providerId="ADAL" clId="{1E58266D-FC62-451E-B21D-C17DDF6BEDB1}" dt="2025-12-02T08:12:56.481" v="217" actId="20577"/>
          <ac:spMkLst>
            <pc:docMk/>
            <pc:sldMk cId="293664939" sldId="256"/>
            <ac:spMk id="31" creationId="{0B17E8D4-4C3E-14B7-CE68-7B3911E41AE4}"/>
          </ac:spMkLst>
        </pc:spChg>
        <pc:spChg chg="mod">
          <ac:chgData name="Danielle Mockford" userId="29615cab-2eed-4b77-9dec-288fc836f4d6" providerId="ADAL" clId="{1E58266D-FC62-451E-B21D-C17DDF6BEDB1}" dt="2025-12-02T08:08:16.769" v="32" actId="404"/>
          <ac:spMkLst>
            <pc:docMk/>
            <pc:sldMk cId="293664939" sldId="256"/>
            <ac:spMk id="34" creationId="{50778EB6-87DF-185D-BDB4-E7F0062DA5B7}"/>
          </ac:spMkLst>
        </pc:spChg>
      </pc:sldChg>
    </pc:docChg>
  </pc:docChgLst>
  <pc:docChgLst>
    <pc:chgData name="Nicola Redmond" userId="cf0e6830-68a4-44a8-adf6-d59661ac3e33" providerId="ADAL" clId="{9B19B8F6-525E-5494-9B3E-DEE68B815734}"/>
    <pc:docChg chg="custSel modSld">
      <pc:chgData name="Nicola Redmond" userId="cf0e6830-68a4-44a8-adf6-d59661ac3e33" providerId="ADAL" clId="{9B19B8F6-525E-5494-9B3E-DEE68B815734}" dt="2025-12-09T10:10:09.564" v="159" actId="20577"/>
      <pc:docMkLst>
        <pc:docMk/>
      </pc:docMkLst>
      <pc:sldChg chg="modSp mod">
        <pc:chgData name="Nicola Redmond" userId="cf0e6830-68a4-44a8-adf6-d59661ac3e33" providerId="ADAL" clId="{9B19B8F6-525E-5494-9B3E-DEE68B815734}" dt="2025-12-09T10:10:09.564" v="159" actId="20577"/>
        <pc:sldMkLst>
          <pc:docMk/>
          <pc:sldMk cId="293664939" sldId="256"/>
        </pc:sldMkLst>
        <pc:spChg chg="mod">
          <ac:chgData name="Nicola Redmond" userId="cf0e6830-68a4-44a8-adf6-d59661ac3e33" providerId="ADAL" clId="{9B19B8F6-525E-5494-9B3E-DEE68B815734}" dt="2025-12-09T10:10:09.564" v="159" actId="20577"/>
          <ac:spMkLst>
            <pc:docMk/>
            <pc:sldMk cId="293664939" sldId="256"/>
            <ac:spMk id="19" creationId="{E5031D26-D8CD-4404-CF07-94F58386F252}"/>
          </ac:spMkLst>
        </pc:spChg>
      </pc:sldChg>
    </pc:docChg>
  </pc:docChgLst>
  <pc:docChgLst>
    <pc:chgData name="Nicola Redmond" userId="cf0e6830-68a4-44a8-adf6-d59661ac3e33" providerId="ADAL" clId="{597D1279-B710-4972-9A44-BC0635D6A944}"/>
    <pc:docChg chg="custSel modSld">
      <pc:chgData name="Nicola Redmond" userId="cf0e6830-68a4-44a8-adf6-d59661ac3e33" providerId="ADAL" clId="{597D1279-B710-4972-9A44-BC0635D6A944}" dt="2026-01-09T14:58:47.748" v="61" actId="20577"/>
      <pc:docMkLst>
        <pc:docMk/>
      </pc:docMkLst>
      <pc:sldChg chg="modSp mod">
        <pc:chgData name="Nicola Redmond" userId="cf0e6830-68a4-44a8-adf6-d59661ac3e33" providerId="ADAL" clId="{597D1279-B710-4972-9A44-BC0635D6A944}" dt="2026-01-09T14:58:47.748" v="61" actId="20577"/>
        <pc:sldMkLst>
          <pc:docMk/>
          <pc:sldMk cId="293664939" sldId="256"/>
        </pc:sldMkLst>
        <pc:spChg chg="mod">
          <ac:chgData name="Nicola Redmond" userId="cf0e6830-68a4-44a8-adf6-d59661ac3e33" providerId="ADAL" clId="{597D1279-B710-4972-9A44-BC0635D6A944}" dt="2026-01-09T14:58:47.748" v="61" actId="20577"/>
          <ac:spMkLst>
            <pc:docMk/>
            <pc:sldMk cId="293664939" sldId="256"/>
            <ac:spMk id="31" creationId="{0B17E8D4-4C3E-14B7-CE68-7B3911E41AE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F6A5DF7-9760-48A9-8C16-37B3EA7884A7}"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3567557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6A5DF7-9760-48A9-8C16-37B3EA7884A7}"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645694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6A5DF7-9760-48A9-8C16-37B3EA7884A7}"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2285650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6A5DF7-9760-48A9-8C16-37B3EA7884A7}" type="datetimeFigureOut">
              <a:rPr lang="en-GB" smtClean="0"/>
              <a:t>08/01/2026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926189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6A5DF7-9760-48A9-8C16-37B3EA7884A7}" type="datetimeFigureOut">
              <a:rPr lang="en-GB" smtClean="0"/>
              <a:t>08/01/2026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219615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6A5DF7-9760-48A9-8C16-37B3EA7884A7}" type="datetimeFigureOut">
              <a:rPr lang="en-GB" smtClean="0"/>
              <a:t>08/01/2026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1632879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6A5DF7-9760-48A9-8C16-37B3EA7884A7}" type="datetimeFigureOut">
              <a:rPr lang="en-GB" smtClean="0"/>
              <a:t>08/01/2026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77411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F6A5DF7-9760-48A9-8C16-37B3EA7884A7}" type="datetimeFigureOut">
              <a:rPr lang="en-GB" smtClean="0"/>
              <a:t>08/01/2026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1764217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F6A5DF7-9760-48A9-8C16-37B3EA7884A7}" type="datetimeFigureOut">
              <a:rPr lang="en-GB" smtClean="0"/>
              <a:t>08/01/2026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2695059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6A5DF7-9760-48A9-8C16-37B3EA7884A7}"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2193375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6A5DF7-9760-48A9-8C16-37B3EA7884A7}"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E858C9-A0A2-4C78-9EF5-9B77D611D1F9}" type="slidenum">
              <a:rPr lang="en-GB" smtClean="0"/>
              <a:t>‹#›</a:t>
            </a:fld>
            <a:endParaRPr lang="en-GB"/>
          </a:p>
        </p:txBody>
      </p:sp>
    </p:spTree>
    <p:extLst>
      <p:ext uri="{BB962C8B-B14F-4D97-AF65-F5344CB8AC3E}">
        <p14:creationId xmlns:p14="http://schemas.microsoft.com/office/powerpoint/2010/main" val="715423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6A5DF7-9760-48A9-8C16-37B3EA7884A7}" type="datetimeFigureOut">
              <a:rPr lang="en-GB" smtClean="0"/>
              <a:t>08/01/2026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858C9-A0A2-4C78-9EF5-9B77D611D1F9}" type="slidenum">
              <a:rPr lang="en-GB" smtClean="0"/>
              <a:t>‹#›</a:t>
            </a:fld>
            <a:endParaRPr lang="en-GB"/>
          </a:p>
        </p:txBody>
      </p:sp>
    </p:spTree>
    <p:extLst>
      <p:ext uri="{BB962C8B-B14F-4D97-AF65-F5344CB8AC3E}">
        <p14:creationId xmlns:p14="http://schemas.microsoft.com/office/powerpoint/2010/main" val="22062617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a:extLst>
              <a:ext uri="{FF2B5EF4-FFF2-40B4-BE49-F238E27FC236}">
                <a16:creationId xmlns:a16="http://schemas.microsoft.com/office/drawing/2014/main" id="{8ED72E0C-AC2B-ED17-1579-C022A3DE1121}"/>
              </a:ext>
            </a:extLst>
          </p:cNvPr>
          <p:cNvSpPr txBox="1">
            <a:spLocks noChangeArrowheads="1"/>
          </p:cNvSpPr>
          <p:nvPr/>
        </p:nvSpPr>
        <p:spPr bwMode="auto">
          <a:xfrm>
            <a:off x="3855418" y="2649689"/>
            <a:ext cx="2778427" cy="400015"/>
          </a:xfrm>
          <a:prstGeom prst="rect">
            <a:avLst/>
          </a:prstGeom>
          <a:gradFill flip="none" rotWithShape="1">
            <a:gsLst>
              <a:gs pos="13793">
                <a:schemeClr val="accent1">
                  <a:lumMod val="75000"/>
                </a:schemeClr>
              </a:gs>
              <a:gs pos="85050">
                <a:schemeClr val="accent1">
                  <a:lumMod val="20000"/>
                  <a:lumOff val="80000"/>
                </a:schemeClr>
              </a:gs>
              <a:gs pos="50000">
                <a:schemeClr val="accent1">
                  <a:lumMod val="60000"/>
                  <a:lumOff val="40000"/>
                </a:schemeClr>
              </a:gs>
            </a:gsLst>
            <a:path path="circle">
              <a:fillToRect l="50000" t="50000" r="50000" b="50000"/>
            </a:path>
            <a:tileRect/>
          </a:gradFill>
          <a:ln w="6350">
            <a:solidFill>
              <a:schemeClr val="tx1"/>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000" dirty="0">
                <a:latin typeface="Aptos" panose="020B0004020202020204" pitchFamily="34" charset="0"/>
                <a:cs typeface="Times New Roman" panose="02020603050405020304" pitchFamily="18" charset="0"/>
              </a:rPr>
              <a:t>To Infinity and Beyond</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
        <p:nvSpPr>
          <p:cNvPr id="6" name="Rectangle 5">
            <a:extLst>
              <a:ext uri="{FF2B5EF4-FFF2-40B4-BE49-F238E27FC236}">
                <a16:creationId xmlns:a16="http://schemas.microsoft.com/office/drawing/2014/main" id="{C028D549-CE7B-D8DB-6CC5-99527554563F}"/>
              </a:ext>
            </a:extLst>
          </p:cNvPr>
          <p:cNvSpPr/>
          <p:nvPr/>
        </p:nvSpPr>
        <p:spPr>
          <a:xfrm>
            <a:off x="184785" y="154967"/>
            <a:ext cx="3308985" cy="1566447"/>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Rectangle 6">
            <a:extLst>
              <a:ext uri="{FF2B5EF4-FFF2-40B4-BE49-F238E27FC236}">
                <a16:creationId xmlns:a16="http://schemas.microsoft.com/office/drawing/2014/main" id="{B0FEA2F8-ED6E-4742-C74F-F1D1A72BA759}"/>
              </a:ext>
            </a:extLst>
          </p:cNvPr>
          <p:cNvSpPr/>
          <p:nvPr/>
        </p:nvSpPr>
        <p:spPr>
          <a:xfrm>
            <a:off x="3686175" y="160683"/>
            <a:ext cx="2943225" cy="144577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Rectangle 7">
            <a:extLst>
              <a:ext uri="{FF2B5EF4-FFF2-40B4-BE49-F238E27FC236}">
                <a16:creationId xmlns:a16="http://schemas.microsoft.com/office/drawing/2014/main" id="{99E9E5F6-37EA-9AAE-03A3-6FDE8E853392}"/>
              </a:ext>
            </a:extLst>
          </p:cNvPr>
          <p:cNvSpPr/>
          <p:nvPr/>
        </p:nvSpPr>
        <p:spPr>
          <a:xfrm>
            <a:off x="6754006" y="165090"/>
            <a:ext cx="2967209" cy="1939290"/>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Rectangle 8">
            <a:extLst>
              <a:ext uri="{FF2B5EF4-FFF2-40B4-BE49-F238E27FC236}">
                <a16:creationId xmlns:a16="http://schemas.microsoft.com/office/drawing/2014/main" id="{9ED81BD0-F46C-ADCE-2413-5505716D437B}"/>
              </a:ext>
            </a:extLst>
          </p:cNvPr>
          <p:cNvSpPr/>
          <p:nvPr/>
        </p:nvSpPr>
        <p:spPr>
          <a:xfrm>
            <a:off x="191452" y="3794874"/>
            <a:ext cx="3308985" cy="2908159"/>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0744CE67-1B3E-7631-FF79-46CC8B7C5AC6}"/>
              </a:ext>
            </a:extLst>
          </p:cNvPr>
          <p:cNvSpPr/>
          <p:nvPr/>
        </p:nvSpPr>
        <p:spPr>
          <a:xfrm>
            <a:off x="3724275" y="3460558"/>
            <a:ext cx="2905125" cy="1670809"/>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2EDD6367-1193-5627-4B27-EEDE374F1174}"/>
              </a:ext>
            </a:extLst>
          </p:cNvPr>
          <p:cNvSpPr/>
          <p:nvPr/>
        </p:nvSpPr>
        <p:spPr>
          <a:xfrm>
            <a:off x="6939376" y="5180392"/>
            <a:ext cx="2801843" cy="1522642"/>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8D5D9C0B-D253-5EAA-EE6B-6FA879E77301}"/>
              </a:ext>
            </a:extLst>
          </p:cNvPr>
          <p:cNvSpPr/>
          <p:nvPr/>
        </p:nvSpPr>
        <p:spPr>
          <a:xfrm>
            <a:off x="6921183" y="2183838"/>
            <a:ext cx="2820036" cy="2007455"/>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D27D13C8-638C-480A-499E-31AC819E9C7F}"/>
              </a:ext>
            </a:extLst>
          </p:cNvPr>
          <p:cNvSpPr/>
          <p:nvPr/>
        </p:nvSpPr>
        <p:spPr>
          <a:xfrm>
            <a:off x="191452" y="1803653"/>
            <a:ext cx="3308985" cy="1892806"/>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Text Box 4">
            <a:extLst>
              <a:ext uri="{FF2B5EF4-FFF2-40B4-BE49-F238E27FC236}">
                <a16:creationId xmlns:a16="http://schemas.microsoft.com/office/drawing/2014/main" id="{41361943-133A-47F6-8B20-AB320B7B56BC}"/>
              </a:ext>
            </a:extLst>
          </p:cNvPr>
          <p:cNvSpPr txBox="1">
            <a:spLocks noChangeArrowheads="1"/>
          </p:cNvSpPr>
          <p:nvPr/>
        </p:nvSpPr>
        <p:spPr bwMode="auto">
          <a:xfrm>
            <a:off x="214948" y="288930"/>
            <a:ext cx="3200400" cy="1416308"/>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PERSONAL, SOCIAL AND EMOTINOAL DEVELOPMENT</a:t>
            </a:r>
            <a:endParaRPr lang="en-US" altLang="en-US" sz="8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0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Playing together and being kind</a:t>
            </a:r>
            <a:endParaRPr lang="en-US" altLang="en-US" sz="1000" dirty="0">
              <a:latin typeface="Aptos" panose="020B0004020202020204" pitchFamily="34" charset="0"/>
              <a:ea typeface="Aptos" panose="020B0004020202020204" pitchFamily="34" charset="0"/>
              <a:cs typeface="Times New Roman" panose="02020603050405020304" pitchFamily="18" charset="0"/>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1000" dirty="0">
                <a:latin typeface="Aptos" panose="020B0004020202020204" pitchFamily="34" charset="0"/>
                <a:ea typeface="Aptos" panose="020B0004020202020204" pitchFamily="34" charset="0"/>
                <a:cs typeface="Times New Roman" panose="02020603050405020304" pitchFamily="18" charset="0"/>
              </a:rPr>
              <a:t>Thinking about  how we can make up</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1000" dirty="0">
                <a:latin typeface="Aptos" panose="020B0004020202020204" pitchFamily="34" charset="0"/>
                <a:ea typeface="Aptos" panose="020B0004020202020204" pitchFamily="34" charset="0"/>
                <a:cs typeface="Times New Roman" panose="02020603050405020304" pitchFamily="18" charset="0"/>
              </a:rPr>
              <a:t>Jigsaw puzzle piece 3- Dreams and Goals</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0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VOCABULARY</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000" dirty="0">
                <a:latin typeface="Aptos" panose="020B0004020202020204" pitchFamily="34" charset="0"/>
                <a:cs typeface="Times New Roman" panose="02020603050405020304" pitchFamily="18" charset="0"/>
              </a:rPr>
              <a:t>Belonging, friendship, falling out, making up, sorry, jobs, home, good friend, value, valued, goal, perseverance, resilience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Text Box 11">
            <a:extLst>
              <a:ext uri="{FF2B5EF4-FFF2-40B4-BE49-F238E27FC236}">
                <a16:creationId xmlns:a16="http://schemas.microsoft.com/office/drawing/2014/main" id="{F34A259A-CD6B-6F87-FAF7-0E515E2ECF15}"/>
              </a:ext>
            </a:extLst>
          </p:cNvPr>
          <p:cNvSpPr txBox="1">
            <a:spLocks noChangeArrowheads="1"/>
          </p:cNvSpPr>
          <p:nvPr/>
        </p:nvSpPr>
        <p:spPr bwMode="auto">
          <a:xfrm>
            <a:off x="3724275" y="212812"/>
            <a:ext cx="2805734" cy="1356438"/>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COMMUNICTION AND LANGUAGE</a:t>
            </a:r>
            <a:endParaRPr kumimoji="0" lang="en-US" altLang="en-US" sz="800" b="0" i="0" u="none" strike="noStrike" cap="none" normalizeH="0" baseline="0" dirty="0">
              <a:ln>
                <a:noFill/>
              </a:ln>
              <a:solidFill>
                <a:schemeClr val="tx1"/>
              </a:solidFill>
              <a:effectLst/>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900" dirty="0">
                <a:latin typeface="Aptos" panose="020B0004020202020204" pitchFamily="34" charset="0"/>
                <a:ea typeface="Aptos" panose="020B0004020202020204" pitchFamily="34" charset="0"/>
                <a:cs typeface="Times New Roman" panose="02020603050405020304" pitchFamily="18" charset="0"/>
              </a:rPr>
              <a:t>Descriptive language around planets, what are the different planets like? </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9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Factual, non</a:t>
            </a:r>
            <a:r>
              <a:rPr lang="en-US" altLang="en-US" sz="900" dirty="0">
                <a:latin typeface="Aptos" panose="020B0004020202020204" pitchFamily="34" charset="0"/>
                <a:ea typeface="Aptos" panose="020B0004020202020204" pitchFamily="34" charset="0"/>
                <a:cs typeface="Times New Roman" panose="02020603050405020304" pitchFamily="18" charset="0"/>
              </a:rPr>
              <a:t>-</a:t>
            </a:r>
            <a:r>
              <a:rPr kumimoji="0" lang="en-US" altLang="en-US" sz="9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fiction statements</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900" dirty="0">
                <a:latin typeface="Aptos" panose="020B0004020202020204" pitchFamily="34" charset="0"/>
                <a:ea typeface="Aptos" panose="020B0004020202020204" pitchFamily="34" charset="0"/>
                <a:cs typeface="Times New Roman" panose="02020603050405020304" pitchFamily="18" charset="0"/>
              </a:rPr>
              <a:t>Language around perseverance and resilience</a:t>
            </a:r>
            <a:endParaRPr kumimoji="0" lang="en-US" altLang="en-US" sz="1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VOCABULARY</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rPr>
              <a:t>Re –tell, sequence, props, picture, characters, setting, problem, beginning, middle, end</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800" dirty="0"/>
              <a:t>Earth, sea, planet, sky, space, galaxy, keep trying, yet</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a:ln>
                <a:noFill/>
              </a:ln>
              <a:solidFill>
                <a:schemeClr val="tx1"/>
              </a:solidFill>
              <a:effectLst/>
            </a:endParaRPr>
          </a:p>
        </p:txBody>
      </p:sp>
      <p:sp>
        <p:nvSpPr>
          <p:cNvPr id="16" name="Text Box 10">
            <a:extLst>
              <a:ext uri="{FF2B5EF4-FFF2-40B4-BE49-F238E27FC236}">
                <a16:creationId xmlns:a16="http://schemas.microsoft.com/office/drawing/2014/main" id="{D7D5B6BB-FE4E-3398-A149-268F3BE6936B}"/>
              </a:ext>
            </a:extLst>
          </p:cNvPr>
          <p:cNvSpPr txBox="1">
            <a:spLocks noChangeArrowheads="1"/>
          </p:cNvSpPr>
          <p:nvPr/>
        </p:nvSpPr>
        <p:spPr bwMode="auto">
          <a:xfrm>
            <a:off x="6808299" y="212812"/>
            <a:ext cx="2836082" cy="1870588"/>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PHYSICAL DEVELOPMENT </a:t>
            </a:r>
            <a:endParaRPr kumimoji="0" lang="en-US" altLang="en-US" sz="1100" b="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100" b="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Weekly PE lessons with specialist teacher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1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Fine motor skills – working on letter formation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1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Gross motor- crossing the midline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VOCABULARY</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Bat, ball, hit, hand-eye co-ordination, letter formation, short and tall letters, ascender, descender, around, up, down</a:t>
            </a:r>
            <a:endParaRPr kumimoji="0" lang="en-US" altLang="en-US" sz="800" i="0" u="none" strike="noStrike" cap="none" normalizeH="0" baseline="0" dirty="0">
              <a:ln>
                <a:noFill/>
              </a:ln>
              <a:solidFill>
                <a:schemeClr val="tx1"/>
              </a:solidFill>
              <a:effectLst/>
            </a:endParaRPr>
          </a:p>
        </p:txBody>
      </p:sp>
      <p:sp>
        <p:nvSpPr>
          <p:cNvPr id="17" name="Text Box 9">
            <a:extLst>
              <a:ext uri="{FF2B5EF4-FFF2-40B4-BE49-F238E27FC236}">
                <a16:creationId xmlns:a16="http://schemas.microsoft.com/office/drawing/2014/main" id="{B02CC48A-D7AC-86C5-C7F5-C57DC68CF877}"/>
              </a:ext>
            </a:extLst>
          </p:cNvPr>
          <p:cNvSpPr txBox="1">
            <a:spLocks noChangeArrowheads="1"/>
          </p:cNvSpPr>
          <p:nvPr/>
        </p:nvSpPr>
        <p:spPr bwMode="auto">
          <a:xfrm>
            <a:off x="261620" y="1871967"/>
            <a:ext cx="3153728" cy="1750109"/>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LITERACY</a:t>
            </a:r>
            <a:endParaRPr lang="en-US" altLang="en-US" sz="8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9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Non</a:t>
            </a:r>
            <a:r>
              <a:rPr lang="en-US" altLang="en-US" sz="900" dirty="0">
                <a:latin typeface="Aptos" panose="020B0004020202020204" pitchFamily="34" charset="0"/>
                <a:ea typeface="Aptos" panose="020B0004020202020204" pitchFamily="34" charset="0"/>
                <a:cs typeface="Times New Roman" panose="02020603050405020304" pitchFamily="18" charset="0"/>
              </a:rPr>
              <a:t>- fiction and fiction</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900" dirty="0">
                <a:latin typeface="Aptos" panose="020B0004020202020204" pitchFamily="34" charset="0"/>
                <a:ea typeface="Aptos" panose="020B0004020202020204" pitchFamily="34" charset="0"/>
                <a:cs typeface="Times New Roman" panose="02020603050405020304" pitchFamily="18" charset="0"/>
              </a:rPr>
              <a:t>Describing characters and settings for stories.</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9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Writing sentences using spaces, a capital letter and a full stop.</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9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Writing for different purposes.</a:t>
            </a:r>
            <a:endParaRPr kumimoji="0" lang="en-US" altLang="en-US" sz="105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VOCABULARY</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000" dirty="0">
                <a:latin typeface="Aptos" panose="020B0004020202020204" pitchFamily="34" charset="0"/>
                <a:cs typeface="Times New Roman" panose="02020603050405020304" pitchFamily="18" charset="0"/>
              </a:rPr>
              <a:t>Character, setting, beginning ,middle, end, character description, fiction, non-fiction, story map, Once upon a time…,  suddenly, then, what?, where?, when?, why?, how?, rhyme, poetry, true, sentence, full stop</a:t>
            </a: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sz="1000" dirty="0">
              <a:latin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sz="1000" dirty="0">
              <a:latin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sz="1000" dirty="0">
              <a:latin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800" i="0" u="none" strike="noStrike" cap="none" normalizeH="0" baseline="0" dirty="0">
              <a:ln>
                <a:noFill/>
              </a:ln>
              <a:solidFill>
                <a:schemeClr val="tx1"/>
              </a:solidFill>
              <a:effectLst/>
            </a:endParaRPr>
          </a:p>
        </p:txBody>
      </p:sp>
      <p:sp>
        <p:nvSpPr>
          <p:cNvPr id="18" name="Text Box 8">
            <a:extLst>
              <a:ext uri="{FF2B5EF4-FFF2-40B4-BE49-F238E27FC236}">
                <a16:creationId xmlns:a16="http://schemas.microsoft.com/office/drawing/2014/main" id="{D289DB31-2617-E473-6F5E-F2668A39BC76}"/>
              </a:ext>
            </a:extLst>
          </p:cNvPr>
          <p:cNvSpPr txBox="1">
            <a:spLocks noChangeArrowheads="1"/>
          </p:cNvSpPr>
          <p:nvPr/>
        </p:nvSpPr>
        <p:spPr bwMode="auto">
          <a:xfrm>
            <a:off x="7049208" y="2280155"/>
            <a:ext cx="2618667" cy="1815595"/>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MATHEMATICS</a:t>
            </a:r>
          </a:p>
          <a:p>
            <a:pPr marL="171450" lvl="0" indent="-171450">
              <a:buFont typeface="Arial" panose="020B0604020202020204" pitchFamily="34" charset="0"/>
              <a:buChar char="•"/>
            </a:pPr>
            <a:r>
              <a:rPr lang="en-US" sz="1000" dirty="0" err="1">
                <a:latin typeface="Aptos" panose="020B0004020202020204" pitchFamily="34" charset="0"/>
                <a:cs typeface="Times New Roman" panose="02020603050405020304" pitchFamily="18" charset="0"/>
              </a:rPr>
              <a:t>Subitising</a:t>
            </a:r>
            <a:r>
              <a:rPr lang="en-US" sz="1000" dirty="0">
                <a:latin typeface="Aptos" panose="020B0004020202020204" pitchFamily="34" charset="0"/>
                <a:cs typeface="Times New Roman" panose="02020603050405020304" pitchFamily="18" charset="0"/>
              </a:rPr>
              <a:t> patterns within 5</a:t>
            </a:r>
            <a:endParaRPr lang="en-GB" sz="1000" dirty="0">
              <a:latin typeface="Aptos" panose="020B0004020202020204" pitchFamily="34" charset="0"/>
              <a:cs typeface="Times New Roman" panose="02020603050405020304" pitchFamily="18" charset="0"/>
            </a:endParaRPr>
          </a:p>
          <a:p>
            <a:pPr marL="171450" lvl="0" indent="-171450">
              <a:buFont typeface="Arial" panose="020B0604020202020204" pitchFamily="34" charset="0"/>
              <a:buChar char="•"/>
            </a:pPr>
            <a:r>
              <a:rPr lang="en-US" sz="1000" dirty="0">
                <a:latin typeface="Aptos" panose="020B0004020202020204" pitchFamily="34" charset="0"/>
                <a:cs typeface="Times New Roman" panose="02020603050405020304" pitchFamily="18" charset="0"/>
              </a:rPr>
              <a:t>One more/less</a:t>
            </a:r>
            <a:endParaRPr lang="en-GB" sz="1000" dirty="0">
              <a:latin typeface="Aptos" panose="020B0004020202020204" pitchFamily="34" charset="0"/>
              <a:cs typeface="Times New Roman" panose="02020603050405020304" pitchFamily="18" charset="0"/>
            </a:endParaRPr>
          </a:p>
          <a:p>
            <a:pPr marL="171450" lvl="0" indent="-171450">
              <a:buFont typeface="Arial" panose="020B0604020202020204" pitchFamily="34" charset="0"/>
              <a:buChar char="•"/>
            </a:pPr>
            <a:r>
              <a:rPr lang="en-US" sz="1000" dirty="0">
                <a:latin typeface="Aptos" panose="020B0004020202020204" pitchFamily="34" charset="0"/>
                <a:cs typeface="Times New Roman" panose="02020603050405020304" pitchFamily="18" charset="0"/>
              </a:rPr>
              <a:t>Number ordering</a:t>
            </a:r>
            <a:endParaRPr lang="en-GB" sz="1000" dirty="0">
              <a:latin typeface="Aptos" panose="020B0004020202020204" pitchFamily="34" charset="0"/>
              <a:cs typeface="Times New Roman" panose="02020603050405020304" pitchFamily="18" charset="0"/>
            </a:endParaRPr>
          </a:p>
          <a:p>
            <a:pPr marL="171450" lvl="0" indent="-171450">
              <a:buFont typeface="Arial" panose="020B0604020202020204" pitchFamily="34" charset="0"/>
              <a:buChar char="•"/>
            </a:pPr>
            <a:r>
              <a:rPr lang="en-US" sz="1000" dirty="0">
                <a:latin typeface="Aptos" panose="020B0004020202020204" pitchFamily="34" charset="0"/>
                <a:cs typeface="Times New Roman" panose="02020603050405020304" pitchFamily="18" charset="0"/>
              </a:rPr>
              <a:t>Missing parts of 5</a:t>
            </a:r>
            <a:endParaRPr lang="en-GB" sz="1000" dirty="0">
              <a:latin typeface="Aptos" panose="020B0004020202020204" pitchFamily="34" charset="0"/>
              <a:cs typeface="Times New Roman" panose="02020603050405020304" pitchFamily="18" charset="0"/>
            </a:endParaRPr>
          </a:p>
          <a:p>
            <a:pPr marL="171450" lvl="0" indent="-171450">
              <a:buFont typeface="Arial" panose="020B0604020202020204" pitchFamily="34" charset="0"/>
              <a:buChar char="•"/>
            </a:pPr>
            <a:r>
              <a:rPr lang="en-US" sz="1000" dirty="0">
                <a:latin typeface="Aptos" panose="020B0004020202020204" pitchFamily="34" charset="0"/>
                <a:cs typeface="Times New Roman" panose="02020603050405020304" pitchFamily="18" charset="0"/>
              </a:rPr>
              <a:t>Numbers within 10 composition (5 and a bit)</a:t>
            </a:r>
            <a:endParaRPr lang="en-GB" sz="1000" dirty="0">
              <a:latin typeface="Aptos" panose="020B0004020202020204" pitchFamily="34" charset="0"/>
              <a:cs typeface="Times New Roman" panose="02020603050405020304" pitchFamily="18" charset="0"/>
            </a:endParaRPr>
          </a:p>
          <a:p>
            <a:r>
              <a:rPr lang="en-US" sz="1000" dirty="0">
                <a:latin typeface="Aptos" panose="020B0004020202020204" pitchFamily="34" charset="0"/>
                <a:cs typeface="Times New Roman" panose="02020603050405020304" pitchFamily="18" charset="0"/>
              </a:rPr>
              <a:t>VOCABULARY</a:t>
            </a:r>
            <a:endParaRPr lang="en-GB" sz="1000" dirty="0">
              <a:latin typeface="Aptos" panose="020B0004020202020204" pitchFamily="34" charset="0"/>
              <a:cs typeface="Times New Roman" panose="02020603050405020304" pitchFamily="18" charset="0"/>
            </a:endParaRPr>
          </a:p>
          <a:p>
            <a:r>
              <a:rPr lang="en-US" sz="1000" dirty="0" err="1">
                <a:latin typeface="Aptos" panose="020B0004020202020204" pitchFamily="34" charset="0"/>
                <a:cs typeface="Times New Roman" panose="02020603050405020304" pitchFamily="18" charset="0"/>
              </a:rPr>
              <a:t>Subitise</a:t>
            </a:r>
            <a:r>
              <a:rPr lang="en-US" sz="1000" dirty="0">
                <a:latin typeface="Aptos" panose="020B0004020202020204" pitchFamily="34" charset="0"/>
                <a:cs typeface="Times New Roman" panose="02020603050405020304" pitchFamily="18" charset="0"/>
              </a:rPr>
              <a:t>, numeral names, order, lowest, highest, one more than, one less than, equal, part, whole, composition, altogether</a:t>
            </a:r>
            <a:endParaRPr lang="en-GB" sz="1000" dirty="0">
              <a:latin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100" i="0"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19" name="Text Box 29">
            <a:extLst>
              <a:ext uri="{FF2B5EF4-FFF2-40B4-BE49-F238E27FC236}">
                <a16:creationId xmlns:a16="http://schemas.microsoft.com/office/drawing/2014/main" id="{E5031D26-D8CD-4404-CF07-94F58386F252}"/>
              </a:ext>
            </a:extLst>
          </p:cNvPr>
          <p:cNvSpPr txBox="1">
            <a:spLocks noChangeArrowheads="1"/>
          </p:cNvSpPr>
          <p:nvPr/>
        </p:nvSpPr>
        <p:spPr bwMode="auto">
          <a:xfrm>
            <a:off x="238125" y="3827052"/>
            <a:ext cx="3200718" cy="2818136"/>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UNDERSTANDING OF THE WORLD</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a:ln>
                <a:noFill/>
              </a:ln>
              <a:solidFill>
                <a:schemeClr val="tx1"/>
              </a:solidFill>
              <a:effectLst/>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Space- solar system and universe</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1100" dirty="0">
                <a:latin typeface="Aptos" panose="020B0004020202020204" pitchFamily="34" charset="0"/>
                <a:ea typeface="Aptos" panose="020B0004020202020204" pitchFamily="34" charset="0"/>
                <a:cs typeface="Times New Roman" panose="02020603050405020304" pitchFamily="18" charset="0"/>
              </a:rPr>
              <a:t>Astronauts and life in space</a:t>
            </a:r>
            <a:endParaRPr kumimoji="0" lang="en-US" altLang="en-US" sz="11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1100" dirty="0">
                <a:latin typeface="Aptos" panose="020B0004020202020204" pitchFamily="34" charset="0"/>
                <a:ea typeface="Aptos" panose="020B0004020202020204" pitchFamily="34" charset="0"/>
                <a:cs typeface="Times New Roman" panose="02020603050405020304" pitchFamily="18" charset="0"/>
              </a:rPr>
              <a:t>Seasonal change</a:t>
            </a:r>
            <a:endParaRPr kumimoji="0" lang="en-US" altLang="en-US" sz="11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RE: </a:t>
            </a:r>
            <a:r>
              <a:rPr lang="en-US" altLang="en-US" sz="1100" dirty="0">
                <a:latin typeface="Aptos" panose="020B0004020202020204" pitchFamily="34" charset="0"/>
                <a:ea typeface="Aptos" panose="020B0004020202020204" pitchFamily="34" charset="0"/>
                <a:cs typeface="Times New Roman" panose="02020603050405020304" pitchFamily="18" charset="0"/>
              </a:rPr>
              <a:t>How can we </a:t>
            </a:r>
            <a:r>
              <a:rPr lang="en-US" altLang="en-US" sz="1100">
                <a:latin typeface="Aptos" panose="020B0004020202020204" pitchFamily="34" charset="0"/>
                <a:ea typeface="Aptos" panose="020B0004020202020204" pitchFamily="34" charset="0"/>
                <a:cs typeface="Times New Roman" panose="02020603050405020304" pitchFamily="18" charset="0"/>
              </a:rPr>
              <a:t>help others </a:t>
            </a:r>
            <a:r>
              <a:rPr lang="en-US" altLang="en-US" sz="1100" dirty="0">
                <a:latin typeface="Aptos" panose="020B0004020202020204" pitchFamily="34" charset="0"/>
                <a:ea typeface="Aptos" panose="020B0004020202020204" pitchFamily="34" charset="0"/>
                <a:cs typeface="Times New Roman" panose="02020603050405020304" pitchFamily="18" charset="0"/>
              </a:rPr>
              <a:t>when they need it?</a:t>
            </a:r>
            <a:endParaRPr kumimoji="0" lang="en-US" altLang="en-US" sz="110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VOCABULARY</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100" dirty="0">
                <a:latin typeface="Aptos" panose="020B0004020202020204" pitchFamily="34" charset="0"/>
                <a:cs typeface="Times New Roman" panose="02020603050405020304" pitchFamily="18" charset="0"/>
              </a:rPr>
              <a:t>Space, planet, solar system, universe, sun, star, moon, Mercury, Venus, Earth, Mars, Saturn, Jupiter, Neptune</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100" dirty="0">
                <a:latin typeface="Aptos" panose="020B0004020202020204" pitchFamily="34" charset="0"/>
                <a:cs typeface="Times New Roman" panose="02020603050405020304" pitchFamily="18" charset="0"/>
              </a:rPr>
              <a:t>Rocket, astronaut, space station</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100" dirty="0">
                <a:latin typeface="Aptos" panose="020B0004020202020204" pitchFamily="34" charset="0"/>
                <a:cs typeface="Times New Roman" panose="02020603050405020304" pitchFamily="18" charset="0"/>
              </a:rPr>
              <a:t>Spring, flowers, shoot, daffodil, snowdrop, crocus, tulip, blossom</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100" dirty="0">
                <a:latin typeface="Aptos" panose="020B0004020202020204" pitchFamily="34" charset="0"/>
                <a:cs typeface="Times New Roman" panose="02020603050405020304" pitchFamily="18" charset="0"/>
              </a:rPr>
              <a:t>God, Jesus, h</a:t>
            </a:r>
            <a:r>
              <a:rPr kumimoji="0" lang="en-US" altLang="en-US" sz="110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elp, rescue, save, pray, parable, Good Samaritan, Lent</a:t>
            </a:r>
            <a:endParaRPr kumimoji="0" lang="en-US" altLang="en-US" sz="800" i="0" u="none" strike="noStrike" cap="none" normalizeH="0" baseline="0" dirty="0">
              <a:ln>
                <a:noFill/>
              </a:ln>
              <a:solidFill>
                <a:schemeClr val="tx1"/>
              </a:solidFill>
              <a:effectLst/>
            </a:endParaRPr>
          </a:p>
        </p:txBody>
      </p:sp>
      <p:sp>
        <p:nvSpPr>
          <p:cNvPr id="20" name="Text Box 28">
            <a:extLst>
              <a:ext uri="{FF2B5EF4-FFF2-40B4-BE49-F238E27FC236}">
                <a16:creationId xmlns:a16="http://schemas.microsoft.com/office/drawing/2014/main" id="{7851832F-A0F8-B114-9934-86480A3DC121}"/>
              </a:ext>
            </a:extLst>
          </p:cNvPr>
          <p:cNvSpPr txBox="1">
            <a:spLocks noChangeArrowheads="1"/>
          </p:cNvSpPr>
          <p:nvPr/>
        </p:nvSpPr>
        <p:spPr bwMode="auto">
          <a:xfrm>
            <a:off x="3764915" y="3517515"/>
            <a:ext cx="2807687" cy="1580870"/>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EXPRESSIVE ARTS AND DESIGN</a:t>
            </a:r>
            <a:endParaRPr kumimoji="0" lang="en-US" altLang="en-US" sz="800" b="0" i="0" u="none" strike="noStrike" cap="none" normalizeH="0" baseline="0" dirty="0">
              <a:ln>
                <a:noFill/>
              </a:ln>
              <a:solidFill>
                <a:schemeClr val="tx1"/>
              </a:solidFill>
              <a:effectLst/>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1100" dirty="0">
                <a:latin typeface="Aptos" panose="020B0004020202020204" pitchFamily="34" charset="0"/>
                <a:ea typeface="Aptos" panose="020B0004020202020204" pitchFamily="34" charset="0"/>
                <a:cs typeface="Times New Roman" panose="02020603050405020304" pitchFamily="18" charset="0"/>
              </a:rPr>
              <a:t>Collage- artist style- </a:t>
            </a:r>
            <a:r>
              <a:rPr lang="en-GB" sz="1100" dirty="0">
                <a:effectLst/>
                <a:latin typeface="Aptos" panose="020B0004020202020204" pitchFamily="34" charset="0"/>
                <a:ea typeface="Calibri" panose="020F0502020204030204" pitchFamily="34" charset="0"/>
                <a:cs typeface="Times New Roman" panose="02020603050405020304" pitchFamily="18" charset="0"/>
              </a:rPr>
              <a:t>Shawn Marie Hardy</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100" dirty="0">
                <a:latin typeface="Aptos" panose="020B0004020202020204" pitchFamily="34" charset="0"/>
                <a:cs typeface="Times New Roman" panose="02020603050405020304" pitchFamily="18" charset="0"/>
              </a:rPr>
              <a:t>Acting- telling stories together</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100" dirty="0">
                <a:latin typeface="Aptos" panose="020B0004020202020204" pitchFamily="34" charset="0"/>
                <a:cs typeface="Times New Roman" panose="02020603050405020304" pitchFamily="18" charset="0"/>
              </a:rPr>
              <a:t>Construction- </a:t>
            </a:r>
            <a:r>
              <a:rPr lang="en-GB" sz="1100" dirty="0">
                <a:effectLst/>
                <a:latin typeface="Aptos" panose="020B0004020202020204" pitchFamily="34" charset="0"/>
                <a:ea typeface="Calibri" panose="020F0502020204030204" pitchFamily="34" charset="0"/>
                <a:cs typeface="Times New Roman" panose="02020603050405020304" pitchFamily="18" charset="0"/>
              </a:rPr>
              <a:t>techniques to shape, assemble and join materials</a:t>
            </a:r>
            <a:r>
              <a:rPr lang="en-GB" sz="1100" dirty="0">
                <a:effectLst/>
                <a:latin typeface="Aptos" panose="020B0004020202020204" pitchFamily="34" charset="0"/>
              </a:rPr>
              <a:t>  </a:t>
            </a:r>
            <a:endParaRPr lang="en-US" altLang="en-US" sz="1100" dirty="0">
              <a:latin typeface="Aptos" panose="020B0004020202020204" pitchFamily="34" charset="0"/>
              <a:ea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VOCABULARY</a:t>
            </a:r>
          </a:p>
          <a:p>
            <a:pPr algn="ctr" defTabSz="914400" eaLnBrk="0" fontAlgn="base" hangingPunct="0">
              <a:spcBef>
                <a:spcPct val="0"/>
              </a:spcBef>
              <a:spcAft>
                <a:spcPct val="0"/>
              </a:spcAft>
            </a:pPr>
            <a:r>
              <a:rPr lang="en-GB" sz="1000" kern="100" dirty="0">
                <a:effectLst/>
                <a:latin typeface="Gisha" panose="020B0502040204020203" pitchFamily="34" charset="-79"/>
                <a:ea typeface="Aptos" panose="020B0004020202020204" pitchFamily="34" charset="0"/>
                <a:cs typeface="Times New Roman" panose="02020603050405020304" pitchFamily="18" charset="0"/>
              </a:rPr>
              <a:t>Collage, layer, fold, rip, tear</a:t>
            </a:r>
            <a:r>
              <a:rPr lang="en-GB" sz="1000" kern="100">
                <a:effectLst/>
                <a:latin typeface="Gisha" panose="020B0502040204020203" pitchFamily="34" charset="-79"/>
                <a:ea typeface="Aptos" panose="020B0004020202020204" pitchFamily="34" charset="0"/>
                <a:cs typeface="Times New Roman" panose="02020603050405020304" pitchFamily="18" charset="0"/>
              </a:rPr>
              <a:t>, arrange, </a:t>
            </a:r>
            <a:r>
              <a:rPr lang="en-GB" sz="1000" kern="100" dirty="0">
                <a:effectLst/>
                <a:latin typeface="Gisha" panose="020B0502040204020203" pitchFamily="34" charset="-79"/>
                <a:ea typeface="Aptos" panose="020B0004020202020204" pitchFamily="34" charset="0"/>
                <a:cs typeface="Times New Roman" panose="02020603050405020304" pitchFamily="18" charset="0"/>
              </a:rPr>
              <a:t>draw, chalk, crayon, paint</a:t>
            </a:r>
            <a:r>
              <a:rPr lang="en-GB" sz="1000" kern="100">
                <a:effectLst/>
                <a:latin typeface="Gisha" panose="020B0502040204020203" pitchFamily="34" charset="-79"/>
                <a:ea typeface="Aptos" panose="020B0004020202020204" pitchFamily="34" charset="0"/>
                <a:cs typeface="Times New Roman" panose="02020603050405020304" pitchFamily="18" charset="0"/>
              </a:rPr>
              <a:t>, join</a:t>
            </a:r>
            <a:r>
              <a:rPr lang="en-GB" sz="1000" kern="100" dirty="0">
                <a:effectLst/>
                <a:latin typeface="Gisha" panose="020B0502040204020203" pitchFamily="34" charset="-79"/>
                <a:ea typeface="Aptos" panose="020B0004020202020204" pitchFamily="34" charset="0"/>
                <a:cs typeface="Times New Roman" panose="02020603050405020304" pitchFamily="18" charset="0"/>
              </a:rPr>
              <a:t>, stick, tape, hinge</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1" name="Text Box 1">
            <a:extLst>
              <a:ext uri="{FF2B5EF4-FFF2-40B4-BE49-F238E27FC236}">
                <a16:creationId xmlns:a16="http://schemas.microsoft.com/office/drawing/2014/main" id="{B5CE9D60-CFF8-3BC1-2EDE-2DD4C2882224}"/>
              </a:ext>
            </a:extLst>
          </p:cNvPr>
          <p:cNvSpPr txBox="1">
            <a:spLocks noChangeArrowheads="1"/>
          </p:cNvSpPr>
          <p:nvPr/>
        </p:nvSpPr>
        <p:spPr bwMode="auto">
          <a:xfrm>
            <a:off x="6952860" y="5228975"/>
            <a:ext cx="2756681" cy="1392052"/>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HOME LEARNING OPPORTUNITIES</a:t>
            </a:r>
          </a:p>
          <a:p>
            <a:pPr marL="171450" lvl="0" indent="-171450">
              <a:buFont typeface="Arial" panose="020B0604020202020204" pitchFamily="34" charset="0"/>
              <a:buChar char="•"/>
            </a:pPr>
            <a:r>
              <a:rPr lang="en-US" sz="900" dirty="0"/>
              <a:t>Go on an ice walk – can you find ice on the floor, hanging from something?</a:t>
            </a:r>
            <a:endParaRPr lang="en-GB" sz="900" dirty="0"/>
          </a:p>
          <a:p>
            <a:pPr marL="171450" lvl="0" indent="-171450">
              <a:buFont typeface="Arial" panose="020B0604020202020204" pitchFamily="34" charset="0"/>
              <a:buChar char="•"/>
            </a:pPr>
            <a:r>
              <a:rPr lang="en-US" sz="900" dirty="0"/>
              <a:t>What happens to ice when you leave it out?</a:t>
            </a:r>
            <a:endParaRPr lang="en-GB" sz="900" dirty="0"/>
          </a:p>
          <a:p>
            <a:pPr marL="171450" lvl="0" indent="-171450">
              <a:buFont typeface="Arial" panose="020B0604020202020204" pitchFamily="34" charset="0"/>
              <a:buChar char="•"/>
            </a:pPr>
            <a:r>
              <a:rPr lang="en-US" sz="900" dirty="0"/>
              <a:t>Taking note of what the weather is like</a:t>
            </a:r>
            <a:endParaRPr lang="en-GB" sz="900" dirty="0"/>
          </a:p>
          <a:p>
            <a:pPr marL="171450" lvl="0" indent="-171450">
              <a:buFont typeface="Arial" panose="020B0604020202020204" pitchFamily="34" charset="0"/>
              <a:buChar char="•"/>
            </a:pPr>
            <a:r>
              <a:rPr lang="en-US" sz="900" dirty="0"/>
              <a:t>Continue reading levelled books and library books</a:t>
            </a:r>
            <a:endParaRPr lang="en-GB" sz="9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000" b="0" i="0" u="none" strike="noStrike" cap="none" normalizeH="0" baseline="0" dirty="0">
                <a:ln>
                  <a:noFill/>
                </a:ln>
                <a:solidFill>
                  <a:schemeClr val="tx1"/>
                </a:solidFill>
                <a:effectLst/>
              </a:rPr>
              <a:t>Set your own new year’s resolution</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1000" dirty="0"/>
              <a:t>Learn about one of the planets in our solar system</a:t>
            </a:r>
            <a:endParaRPr kumimoji="0" lang="en-US" altLang="en-US" sz="1000" b="0" i="0" u="none" strike="noStrike" cap="none" normalizeH="0" baseline="0" dirty="0">
              <a:ln>
                <a:noFill/>
              </a:ln>
              <a:solidFill>
                <a:schemeClr val="tx1"/>
              </a:solidFill>
              <a:effectLst/>
            </a:endParaRPr>
          </a:p>
        </p:txBody>
      </p:sp>
      <p:cxnSp>
        <p:nvCxnSpPr>
          <p:cNvPr id="22" name="Straight Arrow Connector 21">
            <a:extLst>
              <a:ext uri="{FF2B5EF4-FFF2-40B4-BE49-F238E27FC236}">
                <a16:creationId xmlns:a16="http://schemas.microsoft.com/office/drawing/2014/main" id="{8F5A58D6-0F91-07F5-35BE-FBDC619C843F}"/>
              </a:ext>
            </a:extLst>
          </p:cNvPr>
          <p:cNvCxnSpPr/>
          <p:nvPr/>
        </p:nvCxnSpPr>
        <p:spPr>
          <a:xfrm flipH="1" flipV="1">
            <a:off x="3555365" y="2298347"/>
            <a:ext cx="419100" cy="2990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EED66F29-58CD-C66A-8203-1BB8A09C6F86}"/>
              </a:ext>
            </a:extLst>
          </p:cNvPr>
          <p:cNvCxnSpPr>
            <a:cxnSpLocks/>
          </p:cNvCxnSpPr>
          <p:nvPr/>
        </p:nvCxnSpPr>
        <p:spPr>
          <a:xfrm flipV="1">
            <a:off x="5349875" y="2419350"/>
            <a:ext cx="0" cy="1733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5B947B74-D237-ABA9-A9E1-D0FA933E8353}"/>
              </a:ext>
            </a:extLst>
          </p:cNvPr>
          <p:cNvCxnSpPr/>
          <p:nvPr/>
        </p:nvCxnSpPr>
        <p:spPr>
          <a:xfrm flipV="1">
            <a:off x="6390324" y="2267732"/>
            <a:ext cx="445770" cy="3530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E784C6EE-1D33-F694-3AFD-3887AF3EE379}"/>
              </a:ext>
            </a:extLst>
          </p:cNvPr>
          <p:cNvCxnSpPr/>
          <p:nvPr/>
        </p:nvCxnSpPr>
        <p:spPr>
          <a:xfrm>
            <a:off x="6652464" y="2728026"/>
            <a:ext cx="227330" cy="450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72A7BE38-015A-32D5-524E-C5B3D1AF9A78}"/>
              </a:ext>
            </a:extLst>
          </p:cNvPr>
          <p:cNvCxnSpPr>
            <a:cxnSpLocks/>
          </p:cNvCxnSpPr>
          <p:nvPr/>
        </p:nvCxnSpPr>
        <p:spPr>
          <a:xfrm>
            <a:off x="6703679" y="3049705"/>
            <a:ext cx="104620" cy="21551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B53B03B-4D0D-A783-110F-32830F3742F7}"/>
              </a:ext>
            </a:extLst>
          </p:cNvPr>
          <p:cNvCxnSpPr>
            <a:cxnSpLocks/>
          </p:cNvCxnSpPr>
          <p:nvPr/>
        </p:nvCxnSpPr>
        <p:spPr>
          <a:xfrm flipH="1">
            <a:off x="5185085" y="3148486"/>
            <a:ext cx="59690" cy="3016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5272E522-BE2D-F183-BDE6-7F08D8E66F7B}"/>
              </a:ext>
            </a:extLst>
          </p:cNvPr>
          <p:cNvCxnSpPr/>
          <p:nvPr/>
        </p:nvCxnSpPr>
        <p:spPr>
          <a:xfrm flipH="1">
            <a:off x="3541077" y="3145186"/>
            <a:ext cx="191135" cy="1657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F9DA36A6-6CC1-5DFB-29F9-964055093B8A}"/>
              </a:ext>
            </a:extLst>
          </p:cNvPr>
          <p:cNvCxnSpPr/>
          <p:nvPr/>
        </p:nvCxnSpPr>
        <p:spPr>
          <a:xfrm flipH="1">
            <a:off x="3509645" y="2768628"/>
            <a:ext cx="260985" cy="450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3EE90DB8-E134-015D-6D68-D48B8B019270}"/>
              </a:ext>
            </a:extLst>
          </p:cNvPr>
          <p:cNvSpPr/>
          <p:nvPr/>
        </p:nvSpPr>
        <p:spPr>
          <a:xfrm>
            <a:off x="3728720" y="5174675"/>
            <a:ext cx="2905125" cy="1522642"/>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1" name="Text Box 25">
            <a:extLst>
              <a:ext uri="{FF2B5EF4-FFF2-40B4-BE49-F238E27FC236}">
                <a16:creationId xmlns:a16="http://schemas.microsoft.com/office/drawing/2014/main" id="{0B17E8D4-4C3E-14B7-CE68-7B3911E41AE4}"/>
              </a:ext>
            </a:extLst>
          </p:cNvPr>
          <p:cNvSpPr txBox="1">
            <a:spLocks noChangeArrowheads="1"/>
          </p:cNvSpPr>
          <p:nvPr/>
        </p:nvSpPr>
        <p:spPr bwMode="auto">
          <a:xfrm>
            <a:off x="3840162" y="5204815"/>
            <a:ext cx="2689847" cy="1440373"/>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DATES FOR THE DIARY</a:t>
            </a:r>
            <a:endParaRPr lang="en-US" altLang="en-US" sz="800" dirty="0">
              <a:latin typeface="Aptos" panose="020B0004020202020204" pitchFamily="34" charset="0"/>
              <a:ea typeface="Aptos" panose="020B0004020202020204" pitchFamily="34" charset="0"/>
              <a:cs typeface="Times New Roman" panose="02020603050405020304" pitchFamily="18" charset="0"/>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800" i="0"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INSET Day – 05.01.2026</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800" dirty="0">
              <a:latin typeface="Aptos" panose="020B0004020202020204" pitchFamily="34" charset="0"/>
              <a:ea typeface="Aptos" panose="020B0004020202020204" pitchFamily="34" charset="0"/>
              <a:cs typeface="Times New Roman" panose="02020603050405020304" pitchFamily="18" charset="0"/>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800" dirty="0">
                <a:latin typeface="Aptos" panose="020B0004020202020204" pitchFamily="34" charset="0"/>
                <a:ea typeface="Aptos" panose="020B0004020202020204" pitchFamily="34" charset="0"/>
                <a:cs typeface="Times New Roman" panose="02020603050405020304" pitchFamily="18" charset="0"/>
              </a:rPr>
              <a:t>Parent’s Evenings- 10</a:t>
            </a:r>
            <a:r>
              <a:rPr lang="en-US" altLang="en-US" sz="800" baseline="30000" dirty="0">
                <a:latin typeface="Aptos" panose="020B0004020202020204" pitchFamily="34" charset="0"/>
                <a:ea typeface="Aptos" panose="020B0004020202020204" pitchFamily="34" charset="0"/>
                <a:cs typeface="Times New Roman" panose="02020603050405020304" pitchFamily="18" charset="0"/>
              </a:rPr>
              <a:t>th</a:t>
            </a:r>
            <a:r>
              <a:rPr lang="en-US" altLang="en-US" sz="800" dirty="0">
                <a:latin typeface="Aptos" panose="020B0004020202020204" pitchFamily="34" charset="0"/>
                <a:ea typeface="Aptos" panose="020B0004020202020204" pitchFamily="34" charset="0"/>
                <a:cs typeface="Times New Roman" panose="02020603050405020304" pitchFamily="18" charset="0"/>
              </a:rPr>
              <a:t> and 12</a:t>
            </a:r>
            <a:r>
              <a:rPr lang="en-US" altLang="en-US" sz="800" baseline="30000" dirty="0">
                <a:latin typeface="Aptos" panose="020B0004020202020204" pitchFamily="34" charset="0"/>
                <a:ea typeface="Aptos" panose="020B0004020202020204" pitchFamily="34" charset="0"/>
                <a:cs typeface="Times New Roman" panose="02020603050405020304" pitchFamily="18" charset="0"/>
              </a:rPr>
              <a:t>th</a:t>
            </a:r>
            <a:r>
              <a:rPr lang="en-US" altLang="en-US" sz="800" dirty="0">
                <a:latin typeface="Aptos" panose="020B0004020202020204" pitchFamily="34" charset="0"/>
                <a:ea typeface="Aptos" panose="020B0004020202020204" pitchFamily="34" charset="0"/>
                <a:cs typeface="Times New Roman" panose="02020603050405020304" pitchFamily="18" charset="0"/>
              </a:rPr>
              <a:t> February</a:t>
            </a:r>
            <a:endParaRPr kumimoji="0" lang="en-US" altLang="en-US" sz="1000" i="0"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32" name="Rectangle 31">
            <a:extLst>
              <a:ext uri="{FF2B5EF4-FFF2-40B4-BE49-F238E27FC236}">
                <a16:creationId xmlns:a16="http://schemas.microsoft.com/office/drawing/2014/main" id="{C2C2AB67-C1F1-CC36-3353-95AE7C0430E9}"/>
              </a:ext>
            </a:extLst>
          </p:cNvPr>
          <p:cNvSpPr/>
          <p:nvPr/>
        </p:nvSpPr>
        <p:spPr>
          <a:xfrm>
            <a:off x="3712919" y="1676484"/>
            <a:ext cx="2911083" cy="735985"/>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 name="Text Box 22">
            <a:extLst>
              <a:ext uri="{FF2B5EF4-FFF2-40B4-BE49-F238E27FC236}">
                <a16:creationId xmlns:a16="http://schemas.microsoft.com/office/drawing/2014/main" id="{E80B5CF2-CE58-8547-10F7-67C2C63B8A6B}"/>
              </a:ext>
            </a:extLst>
          </p:cNvPr>
          <p:cNvSpPr txBox="1">
            <a:spLocks noChangeArrowheads="1"/>
          </p:cNvSpPr>
          <p:nvPr/>
        </p:nvSpPr>
        <p:spPr bwMode="auto">
          <a:xfrm>
            <a:off x="3809365" y="1705238"/>
            <a:ext cx="2720644" cy="669568"/>
          </a:xfrm>
          <a:prstGeom prst="rect">
            <a:avLst/>
          </a:prstGeom>
          <a:solidFill>
            <a:srgbClr val="FFFFFF"/>
          </a:solidFill>
          <a:ln w="6350">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FRENCH</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000" dirty="0">
                <a:latin typeface="Aptos" panose="020B0004020202020204" pitchFamily="34" charset="0"/>
                <a:ea typeface="Aptos" panose="020B0004020202020204" pitchFamily="34" charset="0"/>
                <a:cs typeface="Times New Roman" panose="02020603050405020304" pitchFamily="18" charset="0"/>
              </a:rPr>
              <a:t>Continuing our number journey and learning to say how old we are. Also looking at animal names using short stores and fairy tales.</a:t>
            </a:r>
            <a:endParaRPr kumimoji="0" lang="en-US" altLang="en-US" sz="1000" i="0"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34" name="Text Box 21">
            <a:extLst>
              <a:ext uri="{FF2B5EF4-FFF2-40B4-BE49-F238E27FC236}">
                <a16:creationId xmlns:a16="http://schemas.microsoft.com/office/drawing/2014/main" id="{50778EB6-87DF-185D-BDB4-E7F0062DA5B7}"/>
              </a:ext>
            </a:extLst>
          </p:cNvPr>
          <p:cNvSpPr txBox="1">
            <a:spLocks noChangeArrowheads="1"/>
          </p:cNvSpPr>
          <p:nvPr/>
        </p:nvSpPr>
        <p:spPr bwMode="auto">
          <a:xfrm>
            <a:off x="6939376" y="4284328"/>
            <a:ext cx="2801843" cy="81405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u="sng" strike="noStrike" cap="none" normalizeH="0" baseline="0" dirty="0">
                <a:ln>
                  <a:noFill/>
                </a:ln>
                <a:solidFill>
                  <a:srgbClr val="000000"/>
                </a:solidFill>
                <a:effectLst/>
                <a:latin typeface="Aptos" panose="020B0004020202020204" pitchFamily="34" charset="0"/>
                <a:ea typeface="Aptos" panose="020B0004020202020204" pitchFamily="34" charset="0"/>
                <a:cs typeface="Arial" panose="020B0604020202020204" pitchFamily="34" charset="0"/>
              </a:rPr>
              <a:t>MUSIC</a:t>
            </a:r>
          </a:p>
          <a:p>
            <a:pPr algn="ctr" defTabSz="914400" eaLnBrk="0" fontAlgn="base" hangingPunct="0">
              <a:spcBef>
                <a:spcPct val="0"/>
              </a:spcBef>
              <a:spcAft>
                <a:spcPct val="0"/>
              </a:spcAft>
            </a:pPr>
            <a:r>
              <a:rPr lang="en-US" altLang="en-US" sz="100" dirty="0">
                <a:solidFill>
                  <a:srgbClr val="000000"/>
                </a:solidFill>
                <a:latin typeface="Aptos" panose="020B0004020202020204" pitchFamily="34" charset="0"/>
                <a:ea typeface="Aptos" panose="020B0004020202020204" pitchFamily="34" charset="0"/>
                <a:cs typeface="Arial" panose="020B0604020202020204" pitchFamily="34" charset="0"/>
              </a:rPr>
              <a:t> </a:t>
            </a:r>
            <a:r>
              <a:rPr lang="en-GB" sz="800" dirty="0"/>
              <a:t>This term we will continue to develop body coordination, fine motor skills and singing with accurate pitch by expanding our repertoire. Using untuned percussion, we will continue to explore loud and quiet sounds, starting and stopping and playing rhythmic ostinatos as a group.</a:t>
            </a:r>
          </a:p>
          <a:p>
            <a:pPr algn="ctr" defTabSz="914400" eaLnBrk="0" fontAlgn="base" hangingPunct="0">
              <a:spcBef>
                <a:spcPct val="0"/>
              </a:spcBef>
              <a:spcAft>
                <a:spcPct val="0"/>
              </a:spcAft>
            </a:pPr>
            <a:endParaRPr kumimoji="0" lang="en-US" altLang="en-US" sz="800" i="0"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36649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5233b29-b97b-4749-a0d3-35c0a2b6ddca" xsi:nil="true"/>
    <lcf76f155ced4ddcb4097134ff3c332f xmlns="ede1d968-6147-4a43-9933-f651fb3704ea">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5770C507BE38B4C95BEC787D8BE147D" ma:contentTypeVersion="14" ma:contentTypeDescription="Create a new document." ma:contentTypeScope="" ma:versionID="a5a954924f0a0ed7bc24bc7351c8e6cd">
  <xsd:schema xmlns:xsd="http://www.w3.org/2001/XMLSchema" xmlns:xs="http://www.w3.org/2001/XMLSchema" xmlns:p="http://schemas.microsoft.com/office/2006/metadata/properties" xmlns:ns2="ede1d968-6147-4a43-9933-f651fb3704ea" xmlns:ns3="25233b29-b97b-4749-a0d3-35c0a2b6ddca" targetNamespace="http://schemas.microsoft.com/office/2006/metadata/properties" ma:root="true" ma:fieldsID="652971d25068b0dc029806b195134615" ns2:_="" ns3:_="">
    <xsd:import namespace="ede1d968-6147-4a43-9933-f651fb3704ea"/>
    <xsd:import namespace="25233b29-b97b-4749-a0d3-35c0a2b6ddc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Location" minOccurs="0"/>
                <xsd:element ref="ns2:MediaServiceOCR"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e1d968-6147-4a43-9933-f651fb3704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2b03bdb-eccb-4ff7-a7bf-389454923f3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233b29-b97b-4749-a0d3-35c0a2b6ddc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b5ab195-f3b2-48cd-8f97-bfc82fa76a4c}" ma:internalName="TaxCatchAll" ma:showField="CatchAllData" ma:web="25233b29-b97b-4749-a0d3-35c0a2b6ddc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CC4C11F-8B40-4E57-9B9E-52F00A3064B9}">
  <ds:schemaRefs>
    <ds:schemaRef ds:uri="http://schemas.microsoft.com/office/2006/documentManagement/types"/>
    <ds:schemaRef ds:uri="http://schemas.microsoft.com/office/infopath/2007/PartnerControls"/>
    <ds:schemaRef ds:uri="http://purl.org/dc/elements/1.1/"/>
    <ds:schemaRef ds:uri="http://purl.org/dc/dcmitype/"/>
    <ds:schemaRef ds:uri="http://schemas.openxmlformats.org/package/2006/metadata/core-properties"/>
    <ds:schemaRef ds:uri="25233b29-b97b-4749-a0d3-35c0a2b6ddca"/>
    <ds:schemaRef ds:uri="http://schemas.microsoft.com/office/2006/metadata/properties"/>
    <ds:schemaRef ds:uri="http://purl.org/dc/terms/"/>
    <ds:schemaRef ds:uri="ede1d968-6147-4a43-9933-f651fb3704ea"/>
    <ds:schemaRef ds:uri="http://www.w3.org/XML/1998/namespace"/>
  </ds:schemaRefs>
</ds:datastoreItem>
</file>

<file path=customXml/itemProps2.xml><?xml version="1.0" encoding="utf-8"?>
<ds:datastoreItem xmlns:ds="http://schemas.openxmlformats.org/officeDocument/2006/customXml" ds:itemID="{1E1FE335-E895-423E-B810-B14929402F2F}">
  <ds:schemaRefs>
    <ds:schemaRef ds:uri="http://schemas.microsoft.com/sharepoint/v3/contenttype/forms"/>
  </ds:schemaRefs>
</ds:datastoreItem>
</file>

<file path=customXml/itemProps3.xml><?xml version="1.0" encoding="utf-8"?>
<ds:datastoreItem xmlns:ds="http://schemas.openxmlformats.org/officeDocument/2006/customXml" ds:itemID="{35EEE48D-6728-4EA2-B99F-98E0403A3026}"/>
</file>

<file path=docProps/app.xml><?xml version="1.0" encoding="utf-8"?>
<Properties xmlns="http://schemas.openxmlformats.org/officeDocument/2006/extended-properties" xmlns:vt="http://schemas.openxmlformats.org/officeDocument/2006/docPropsVTypes">
  <Template>Office 2013 - 2022 Theme</Template>
  <TotalTime>1651</TotalTime>
  <Words>601</Words>
  <Application>Microsoft Office PowerPoint</Application>
  <PresentationFormat>A4 Paper (210x297 mm)</PresentationFormat>
  <Paragraphs>70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Gisha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Redmond</dc:creator>
  <cp:lastModifiedBy>Nicola Redmond</cp:lastModifiedBy>
  <cp:revision>3</cp:revision>
  <dcterms:created xsi:type="dcterms:W3CDTF">2024-10-23T10:33:22Z</dcterms:created>
  <dcterms:modified xsi:type="dcterms:W3CDTF">2026-01-09T14:58:56Z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0x01010075770C507BE38B4C95BEC787D8BE147D</vt:lpwstr>
  </property>
  <property fmtid="{D5CDD505-2E9C-101B-9397-08002B2CF9AE}" pid="3" name="MediaServiceImageTags">
    <vt:lpwstr/>
  </property>
</Properties>
</file>