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34" r:id="rId1"/>
  </p:sldMasterIdLst>
  <p:handoutMasterIdLst>
    <p:handoutMasterId r:id="rId15"/>
  </p:handoutMasterIdLst>
  <p:sldIdLst>
    <p:sldId id="256" r:id="rId2"/>
    <p:sldId id="257" r:id="rId3"/>
    <p:sldId id="258" r:id="rId4"/>
    <p:sldId id="268" r:id="rId5"/>
    <p:sldId id="267" r:id="rId6"/>
    <p:sldId id="270" r:id="rId7"/>
    <p:sldId id="260" r:id="rId8"/>
    <p:sldId id="263" r:id="rId9"/>
    <p:sldId id="262" r:id="rId10"/>
    <p:sldId id="265" r:id="rId11"/>
    <p:sldId id="266" r:id="rId12"/>
    <p:sldId id="261" r:id="rId13"/>
    <p:sldId id="264" r:id="rId14"/>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802E558-6583-4DC0-9A20-8D22B4DB2ABC}" v="1" dt="2025-09-16T15:25:54.99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59" autoAdjust="0"/>
    <p:restoredTop sz="94660"/>
  </p:normalViewPr>
  <p:slideViewPr>
    <p:cSldViewPr snapToGrid="0">
      <p:cViewPr varScale="1">
        <p:scale>
          <a:sx n="72" d="100"/>
          <a:sy n="72" d="100"/>
        </p:scale>
        <p:origin x="77" y="28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7E0AE0D-38BC-452E-8183-A308122A5F61}" type="doc">
      <dgm:prSet loTypeId="urn:microsoft.com/office/officeart/2008/layout/LinedList" loCatId="list" qsTypeId="urn:microsoft.com/office/officeart/2005/8/quickstyle/simple1#4" qsCatId="simple" csTypeId="urn:microsoft.com/office/officeart/2005/8/colors/colorful1#1" csCatId="colorful"/>
      <dgm:spPr/>
      <dgm:t>
        <a:bodyPr/>
        <a:lstStyle/>
        <a:p>
          <a:endParaRPr lang="en-US"/>
        </a:p>
      </dgm:t>
    </dgm:pt>
    <dgm:pt modelId="{AA48FDC8-86C9-4434-864E-C489798AEA11}">
      <dgm:prSet/>
      <dgm:spPr/>
      <dgm:t>
        <a:bodyPr/>
        <a:lstStyle/>
        <a:p>
          <a:r>
            <a:rPr lang="en-GB">
              <a:latin typeface="Comic Sans MS" panose="030F0702030302020204" pitchFamily="66" charset="0"/>
            </a:rPr>
            <a:t>As a school, we are aiming for all children to have an attendance rate of at least 95%. If attendance or lateness are an ongoing issue, let’s work together to improve it. </a:t>
          </a:r>
          <a:endParaRPr lang="en-US">
            <a:latin typeface="Comic Sans MS" panose="030F0702030302020204" pitchFamily="66" charset="0"/>
          </a:endParaRPr>
        </a:p>
      </dgm:t>
    </dgm:pt>
    <dgm:pt modelId="{47232547-3F07-48AE-9A2F-071EEE579013}" type="parTrans" cxnId="{123A85E3-847E-46DD-9D58-1762B7A2EC1B}">
      <dgm:prSet/>
      <dgm:spPr/>
      <dgm:t>
        <a:bodyPr/>
        <a:lstStyle/>
        <a:p>
          <a:endParaRPr lang="en-US">
            <a:latin typeface="Comic Sans MS" panose="030F0702030302020204" pitchFamily="66" charset="0"/>
          </a:endParaRPr>
        </a:p>
      </dgm:t>
    </dgm:pt>
    <dgm:pt modelId="{38E2F02F-AEAC-417F-A49F-1DF07CA7BE29}" type="sibTrans" cxnId="{123A85E3-847E-46DD-9D58-1762B7A2EC1B}">
      <dgm:prSet/>
      <dgm:spPr/>
      <dgm:t>
        <a:bodyPr/>
        <a:lstStyle/>
        <a:p>
          <a:endParaRPr lang="en-US">
            <a:latin typeface="Comic Sans MS" panose="030F0702030302020204" pitchFamily="66" charset="0"/>
          </a:endParaRPr>
        </a:p>
      </dgm:t>
    </dgm:pt>
    <dgm:pt modelId="{4F54B413-A2EB-49BC-98A7-FB87910FB5D7}">
      <dgm:prSet/>
      <dgm:spPr/>
      <dgm:t>
        <a:bodyPr/>
        <a:lstStyle/>
        <a:p>
          <a:r>
            <a:rPr lang="en-GB" dirty="0">
              <a:latin typeface="Comic Sans MS" panose="030F0702030302020204" pitchFamily="66" charset="0"/>
            </a:rPr>
            <a:t>Daily late arrivals, term-time holidays, days out, birthday ‘day off’ etc. all have an impact on children’s socialisation and learning progress as well as missing out on exciting opportunities in school.</a:t>
          </a:r>
          <a:endParaRPr lang="en-US" dirty="0">
            <a:latin typeface="Comic Sans MS" panose="030F0702030302020204" pitchFamily="66" charset="0"/>
          </a:endParaRPr>
        </a:p>
      </dgm:t>
    </dgm:pt>
    <dgm:pt modelId="{944CEFF1-8763-4205-9DBC-30CFE1D127EE}" type="parTrans" cxnId="{425F0F4E-0916-4009-82F7-8D327D4CE765}">
      <dgm:prSet/>
      <dgm:spPr/>
      <dgm:t>
        <a:bodyPr/>
        <a:lstStyle/>
        <a:p>
          <a:endParaRPr lang="en-US">
            <a:latin typeface="Comic Sans MS" panose="030F0702030302020204" pitchFamily="66" charset="0"/>
          </a:endParaRPr>
        </a:p>
      </dgm:t>
    </dgm:pt>
    <dgm:pt modelId="{A3C1F5D4-B5E7-4EAF-B276-505B1E3E0EA3}" type="sibTrans" cxnId="{425F0F4E-0916-4009-82F7-8D327D4CE765}">
      <dgm:prSet/>
      <dgm:spPr/>
      <dgm:t>
        <a:bodyPr/>
        <a:lstStyle/>
        <a:p>
          <a:endParaRPr lang="en-US">
            <a:latin typeface="Comic Sans MS" panose="030F0702030302020204" pitchFamily="66" charset="0"/>
          </a:endParaRPr>
        </a:p>
      </dgm:t>
    </dgm:pt>
    <dgm:pt modelId="{D4C1871E-1822-4394-835E-6C71594296FB}">
      <dgm:prSet/>
      <dgm:spPr/>
      <dgm:t>
        <a:bodyPr/>
        <a:lstStyle/>
        <a:p>
          <a:r>
            <a:rPr lang="en-GB" dirty="0">
              <a:latin typeface="Comic Sans MS" panose="030F0702030302020204" pitchFamily="66" charset="0"/>
            </a:rPr>
            <a:t>Where possible, please ensure appointments are booked outside the school day. For appointments during the school day, please send suitable evidence to the office. </a:t>
          </a:r>
          <a:endParaRPr lang="en-US" dirty="0">
            <a:latin typeface="Comic Sans MS" panose="030F0702030302020204" pitchFamily="66" charset="0"/>
          </a:endParaRPr>
        </a:p>
      </dgm:t>
    </dgm:pt>
    <dgm:pt modelId="{9A9ACF0A-3DB2-45FB-BA48-7050CE4B6CBF}" type="parTrans" cxnId="{770293C7-1515-4033-822F-691B5CAA3066}">
      <dgm:prSet/>
      <dgm:spPr/>
      <dgm:t>
        <a:bodyPr/>
        <a:lstStyle/>
        <a:p>
          <a:endParaRPr lang="en-US">
            <a:latin typeface="Comic Sans MS" panose="030F0702030302020204" pitchFamily="66" charset="0"/>
          </a:endParaRPr>
        </a:p>
      </dgm:t>
    </dgm:pt>
    <dgm:pt modelId="{17185D3A-9F15-4ADA-BAD8-9B25F30F072F}" type="sibTrans" cxnId="{770293C7-1515-4033-822F-691B5CAA3066}">
      <dgm:prSet/>
      <dgm:spPr/>
      <dgm:t>
        <a:bodyPr/>
        <a:lstStyle/>
        <a:p>
          <a:endParaRPr lang="en-US">
            <a:latin typeface="Comic Sans MS" panose="030F0702030302020204" pitchFamily="66" charset="0"/>
          </a:endParaRPr>
        </a:p>
      </dgm:t>
    </dgm:pt>
    <dgm:pt modelId="{121363EB-77D8-46F5-BEEE-F24B93CBB676}" type="pres">
      <dgm:prSet presAssocID="{57E0AE0D-38BC-452E-8183-A308122A5F61}" presName="vert0" presStyleCnt="0">
        <dgm:presLayoutVars>
          <dgm:dir/>
          <dgm:animOne val="branch"/>
          <dgm:animLvl val="lvl"/>
        </dgm:presLayoutVars>
      </dgm:prSet>
      <dgm:spPr/>
    </dgm:pt>
    <dgm:pt modelId="{F3EFA167-9880-4987-9F73-48E4622999E0}" type="pres">
      <dgm:prSet presAssocID="{AA48FDC8-86C9-4434-864E-C489798AEA11}" presName="thickLine" presStyleLbl="alignNode1" presStyleIdx="0" presStyleCnt="3"/>
      <dgm:spPr/>
    </dgm:pt>
    <dgm:pt modelId="{DB6E7E91-8FF3-46B9-98C2-7AF36A5B3FF2}" type="pres">
      <dgm:prSet presAssocID="{AA48FDC8-86C9-4434-864E-C489798AEA11}" presName="horz1" presStyleCnt="0"/>
      <dgm:spPr/>
    </dgm:pt>
    <dgm:pt modelId="{3E6EB61B-4B36-4297-86D5-ECC264552CDE}" type="pres">
      <dgm:prSet presAssocID="{AA48FDC8-86C9-4434-864E-C489798AEA11}" presName="tx1" presStyleLbl="revTx" presStyleIdx="0" presStyleCnt="3"/>
      <dgm:spPr/>
    </dgm:pt>
    <dgm:pt modelId="{28083819-2249-4A81-A782-06A056EDE372}" type="pres">
      <dgm:prSet presAssocID="{AA48FDC8-86C9-4434-864E-C489798AEA11}" presName="vert1" presStyleCnt="0"/>
      <dgm:spPr/>
    </dgm:pt>
    <dgm:pt modelId="{9B49B2B4-B898-4AA2-A0CF-31EEF3F34B2B}" type="pres">
      <dgm:prSet presAssocID="{4F54B413-A2EB-49BC-98A7-FB87910FB5D7}" presName="thickLine" presStyleLbl="alignNode1" presStyleIdx="1" presStyleCnt="3"/>
      <dgm:spPr/>
    </dgm:pt>
    <dgm:pt modelId="{23EE7E32-5C7C-4A71-A2FB-A13C59785DD8}" type="pres">
      <dgm:prSet presAssocID="{4F54B413-A2EB-49BC-98A7-FB87910FB5D7}" presName="horz1" presStyleCnt="0"/>
      <dgm:spPr/>
    </dgm:pt>
    <dgm:pt modelId="{B8A73C09-EA1D-4E65-8A09-ADBD9D892C57}" type="pres">
      <dgm:prSet presAssocID="{4F54B413-A2EB-49BC-98A7-FB87910FB5D7}" presName="tx1" presStyleLbl="revTx" presStyleIdx="1" presStyleCnt="3"/>
      <dgm:spPr/>
    </dgm:pt>
    <dgm:pt modelId="{5E583681-00AC-416B-8CD1-C8AEB9285124}" type="pres">
      <dgm:prSet presAssocID="{4F54B413-A2EB-49BC-98A7-FB87910FB5D7}" presName="vert1" presStyleCnt="0"/>
      <dgm:spPr/>
    </dgm:pt>
    <dgm:pt modelId="{E776FB10-B89B-4F39-9F38-C44F8A4A186E}" type="pres">
      <dgm:prSet presAssocID="{D4C1871E-1822-4394-835E-6C71594296FB}" presName="thickLine" presStyleLbl="alignNode1" presStyleIdx="2" presStyleCnt="3"/>
      <dgm:spPr/>
    </dgm:pt>
    <dgm:pt modelId="{493C7185-36E3-43E8-81F9-4CD789019E81}" type="pres">
      <dgm:prSet presAssocID="{D4C1871E-1822-4394-835E-6C71594296FB}" presName="horz1" presStyleCnt="0"/>
      <dgm:spPr/>
    </dgm:pt>
    <dgm:pt modelId="{4149B9D5-EBF9-47F7-9863-7D1E072723EF}" type="pres">
      <dgm:prSet presAssocID="{D4C1871E-1822-4394-835E-6C71594296FB}" presName="tx1" presStyleLbl="revTx" presStyleIdx="2" presStyleCnt="3"/>
      <dgm:spPr/>
    </dgm:pt>
    <dgm:pt modelId="{B24AC7FE-3C42-4B2A-BD6B-D22246907182}" type="pres">
      <dgm:prSet presAssocID="{D4C1871E-1822-4394-835E-6C71594296FB}" presName="vert1" presStyleCnt="0"/>
      <dgm:spPr/>
    </dgm:pt>
  </dgm:ptLst>
  <dgm:cxnLst>
    <dgm:cxn modelId="{5AC72909-C5A5-49FC-9F46-842E136D631B}" type="presOf" srcId="{57E0AE0D-38BC-452E-8183-A308122A5F61}" destId="{121363EB-77D8-46F5-BEEE-F24B93CBB676}" srcOrd="0" destOrd="0" presId="urn:microsoft.com/office/officeart/2008/layout/LinedList"/>
    <dgm:cxn modelId="{C2CB3928-3853-4B9A-BBFE-429F76857815}" type="presOf" srcId="{4F54B413-A2EB-49BC-98A7-FB87910FB5D7}" destId="{B8A73C09-EA1D-4E65-8A09-ADBD9D892C57}" srcOrd="0" destOrd="0" presId="urn:microsoft.com/office/officeart/2008/layout/LinedList"/>
    <dgm:cxn modelId="{335CF76D-875C-46FC-8877-FCA29C3EE8E9}" type="presOf" srcId="{D4C1871E-1822-4394-835E-6C71594296FB}" destId="{4149B9D5-EBF9-47F7-9863-7D1E072723EF}" srcOrd="0" destOrd="0" presId="urn:microsoft.com/office/officeart/2008/layout/LinedList"/>
    <dgm:cxn modelId="{425F0F4E-0916-4009-82F7-8D327D4CE765}" srcId="{57E0AE0D-38BC-452E-8183-A308122A5F61}" destId="{4F54B413-A2EB-49BC-98A7-FB87910FB5D7}" srcOrd="1" destOrd="0" parTransId="{944CEFF1-8763-4205-9DBC-30CFE1D127EE}" sibTransId="{A3C1F5D4-B5E7-4EAF-B276-505B1E3E0EA3}"/>
    <dgm:cxn modelId="{B12FBE8F-C68A-4A13-BA59-12D381758BE9}" type="presOf" srcId="{AA48FDC8-86C9-4434-864E-C489798AEA11}" destId="{3E6EB61B-4B36-4297-86D5-ECC264552CDE}" srcOrd="0" destOrd="0" presId="urn:microsoft.com/office/officeart/2008/layout/LinedList"/>
    <dgm:cxn modelId="{770293C7-1515-4033-822F-691B5CAA3066}" srcId="{57E0AE0D-38BC-452E-8183-A308122A5F61}" destId="{D4C1871E-1822-4394-835E-6C71594296FB}" srcOrd="2" destOrd="0" parTransId="{9A9ACF0A-3DB2-45FB-BA48-7050CE4B6CBF}" sibTransId="{17185D3A-9F15-4ADA-BAD8-9B25F30F072F}"/>
    <dgm:cxn modelId="{123A85E3-847E-46DD-9D58-1762B7A2EC1B}" srcId="{57E0AE0D-38BC-452E-8183-A308122A5F61}" destId="{AA48FDC8-86C9-4434-864E-C489798AEA11}" srcOrd="0" destOrd="0" parTransId="{47232547-3F07-48AE-9A2F-071EEE579013}" sibTransId="{38E2F02F-AEAC-417F-A49F-1DF07CA7BE29}"/>
    <dgm:cxn modelId="{AF0C766A-89AF-4F50-B927-6AF343209D85}" type="presParOf" srcId="{121363EB-77D8-46F5-BEEE-F24B93CBB676}" destId="{F3EFA167-9880-4987-9F73-48E4622999E0}" srcOrd="0" destOrd="0" presId="urn:microsoft.com/office/officeart/2008/layout/LinedList"/>
    <dgm:cxn modelId="{6A3F5126-66BB-403F-80E6-74E791BB78DC}" type="presParOf" srcId="{121363EB-77D8-46F5-BEEE-F24B93CBB676}" destId="{DB6E7E91-8FF3-46B9-98C2-7AF36A5B3FF2}" srcOrd="1" destOrd="0" presId="urn:microsoft.com/office/officeart/2008/layout/LinedList"/>
    <dgm:cxn modelId="{C4C7A755-1C1D-4328-B2D0-805B6DD4430C}" type="presParOf" srcId="{DB6E7E91-8FF3-46B9-98C2-7AF36A5B3FF2}" destId="{3E6EB61B-4B36-4297-86D5-ECC264552CDE}" srcOrd="0" destOrd="0" presId="urn:microsoft.com/office/officeart/2008/layout/LinedList"/>
    <dgm:cxn modelId="{D8FEFF57-1087-4209-850D-D2AC7AF99177}" type="presParOf" srcId="{DB6E7E91-8FF3-46B9-98C2-7AF36A5B3FF2}" destId="{28083819-2249-4A81-A782-06A056EDE372}" srcOrd="1" destOrd="0" presId="urn:microsoft.com/office/officeart/2008/layout/LinedList"/>
    <dgm:cxn modelId="{457E0E6A-FD13-4FE5-BBFE-0E5E992E8887}" type="presParOf" srcId="{121363EB-77D8-46F5-BEEE-F24B93CBB676}" destId="{9B49B2B4-B898-4AA2-A0CF-31EEF3F34B2B}" srcOrd="2" destOrd="0" presId="urn:microsoft.com/office/officeart/2008/layout/LinedList"/>
    <dgm:cxn modelId="{615173E8-7778-471E-8C45-924C41FC577C}" type="presParOf" srcId="{121363EB-77D8-46F5-BEEE-F24B93CBB676}" destId="{23EE7E32-5C7C-4A71-A2FB-A13C59785DD8}" srcOrd="3" destOrd="0" presId="urn:microsoft.com/office/officeart/2008/layout/LinedList"/>
    <dgm:cxn modelId="{2CDEBB07-0B32-44F9-8277-2A5C8BF094CE}" type="presParOf" srcId="{23EE7E32-5C7C-4A71-A2FB-A13C59785DD8}" destId="{B8A73C09-EA1D-4E65-8A09-ADBD9D892C57}" srcOrd="0" destOrd="0" presId="urn:microsoft.com/office/officeart/2008/layout/LinedList"/>
    <dgm:cxn modelId="{15627842-2A2C-4B67-9B32-B848BB934D6D}" type="presParOf" srcId="{23EE7E32-5C7C-4A71-A2FB-A13C59785DD8}" destId="{5E583681-00AC-416B-8CD1-C8AEB9285124}" srcOrd="1" destOrd="0" presId="urn:microsoft.com/office/officeart/2008/layout/LinedList"/>
    <dgm:cxn modelId="{624C02AB-D744-4847-85F3-1D38B435EEF8}" type="presParOf" srcId="{121363EB-77D8-46F5-BEEE-F24B93CBB676}" destId="{E776FB10-B89B-4F39-9F38-C44F8A4A186E}" srcOrd="4" destOrd="0" presId="urn:microsoft.com/office/officeart/2008/layout/LinedList"/>
    <dgm:cxn modelId="{710ED078-725A-46AF-8E1C-998A65F93B0C}" type="presParOf" srcId="{121363EB-77D8-46F5-BEEE-F24B93CBB676}" destId="{493C7185-36E3-43E8-81F9-4CD789019E81}" srcOrd="5" destOrd="0" presId="urn:microsoft.com/office/officeart/2008/layout/LinedList"/>
    <dgm:cxn modelId="{425CAA68-B065-4705-AFB8-E7B6E386B1A9}" type="presParOf" srcId="{493C7185-36E3-43E8-81F9-4CD789019E81}" destId="{4149B9D5-EBF9-47F7-9863-7D1E072723EF}" srcOrd="0" destOrd="0" presId="urn:microsoft.com/office/officeart/2008/layout/LinedList"/>
    <dgm:cxn modelId="{2675BE60-177A-44D8-98CC-2CAC37163730}" type="presParOf" srcId="{493C7185-36E3-43E8-81F9-4CD789019E81}" destId="{B24AC7FE-3C42-4B2A-BD6B-D22246907182}"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3EFA167-9880-4987-9F73-48E4622999E0}">
      <dsp:nvSpPr>
        <dsp:cNvPr id="0" name=""/>
        <dsp:cNvSpPr/>
      </dsp:nvSpPr>
      <dsp:spPr>
        <a:xfrm>
          <a:off x="0" y="1998"/>
          <a:ext cx="9618133" cy="0"/>
        </a:xfrm>
        <a:prstGeom prst="line">
          <a:avLst/>
        </a:prstGeom>
        <a:solidFill>
          <a:schemeClr val="accent2">
            <a:hueOff val="0"/>
            <a:satOff val="0"/>
            <a:lumOff val="0"/>
            <a:alphaOff val="0"/>
          </a:schemeClr>
        </a:solidFill>
        <a:ln w="19050" cap="rnd"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E6EB61B-4B36-4297-86D5-ECC264552CDE}">
      <dsp:nvSpPr>
        <dsp:cNvPr id="0" name=""/>
        <dsp:cNvSpPr/>
      </dsp:nvSpPr>
      <dsp:spPr>
        <a:xfrm>
          <a:off x="0" y="1998"/>
          <a:ext cx="9618133" cy="13631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kern="1200">
              <a:latin typeface="Comic Sans MS" panose="030F0702030302020204" pitchFamily="66" charset="0"/>
            </a:rPr>
            <a:t>As a school, we are aiming for all children to have an attendance rate of at least 95%. If attendance or lateness are an ongoing issue, let’s work together to improve it. </a:t>
          </a:r>
          <a:endParaRPr lang="en-US" sz="2400" kern="1200">
            <a:latin typeface="Comic Sans MS" panose="030F0702030302020204" pitchFamily="66" charset="0"/>
          </a:endParaRPr>
        </a:p>
      </dsp:txBody>
      <dsp:txXfrm>
        <a:off x="0" y="1998"/>
        <a:ext cx="9618133" cy="1363161"/>
      </dsp:txXfrm>
    </dsp:sp>
    <dsp:sp modelId="{9B49B2B4-B898-4AA2-A0CF-31EEF3F34B2B}">
      <dsp:nvSpPr>
        <dsp:cNvPr id="0" name=""/>
        <dsp:cNvSpPr/>
      </dsp:nvSpPr>
      <dsp:spPr>
        <a:xfrm>
          <a:off x="0" y="1365160"/>
          <a:ext cx="9618133" cy="0"/>
        </a:xfrm>
        <a:prstGeom prst="line">
          <a:avLst/>
        </a:prstGeom>
        <a:solidFill>
          <a:schemeClr val="accent3">
            <a:hueOff val="0"/>
            <a:satOff val="0"/>
            <a:lumOff val="0"/>
            <a:alphaOff val="0"/>
          </a:schemeClr>
        </a:solidFill>
        <a:ln w="19050" cap="rnd"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8A73C09-EA1D-4E65-8A09-ADBD9D892C57}">
      <dsp:nvSpPr>
        <dsp:cNvPr id="0" name=""/>
        <dsp:cNvSpPr/>
      </dsp:nvSpPr>
      <dsp:spPr>
        <a:xfrm>
          <a:off x="0" y="1365160"/>
          <a:ext cx="9618133" cy="13631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kern="1200" dirty="0">
              <a:latin typeface="Comic Sans MS" panose="030F0702030302020204" pitchFamily="66" charset="0"/>
            </a:rPr>
            <a:t>Daily late arrivals, term-time holidays, days out, birthday ‘day off’ etc. all have an impact on children’s socialisation and learning progress as well as missing out on exciting opportunities in school.</a:t>
          </a:r>
          <a:endParaRPr lang="en-US" sz="2400" kern="1200" dirty="0">
            <a:latin typeface="Comic Sans MS" panose="030F0702030302020204" pitchFamily="66" charset="0"/>
          </a:endParaRPr>
        </a:p>
      </dsp:txBody>
      <dsp:txXfrm>
        <a:off x="0" y="1365160"/>
        <a:ext cx="9618133" cy="1363161"/>
      </dsp:txXfrm>
    </dsp:sp>
    <dsp:sp modelId="{E776FB10-B89B-4F39-9F38-C44F8A4A186E}">
      <dsp:nvSpPr>
        <dsp:cNvPr id="0" name=""/>
        <dsp:cNvSpPr/>
      </dsp:nvSpPr>
      <dsp:spPr>
        <a:xfrm>
          <a:off x="0" y="2728321"/>
          <a:ext cx="9618133" cy="0"/>
        </a:xfrm>
        <a:prstGeom prst="line">
          <a:avLst/>
        </a:prstGeom>
        <a:solidFill>
          <a:schemeClr val="accent4">
            <a:hueOff val="0"/>
            <a:satOff val="0"/>
            <a:lumOff val="0"/>
            <a:alphaOff val="0"/>
          </a:schemeClr>
        </a:solidFill>
        <a:ln w="19050" cap="rnd"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149B9D5-EBF9-47F7-9863-7D1E072723EF}">
      <dsp:nvSpPr>
        <dsp:cNvPr id="0" name=""/>
        <dsp:cNvSpPr/>
      </dsp:nvSpPr>
      <dsp:spPr>
        <a:xfrm>
          <a:off x="0" y="2728321"/>
          <a:ext cx="9618133" cy="13631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kern="1200" dirty="0">
              <a:latin typeface="Comic Sans MS" panose="030F0702030302020204" pitchFamily="66" charset="0"/>
            </a:rPr>
            <a:t>Where possible, please ensure appointments are booked outside the school day. For appointments during the school day, please send suitable evidence to the office. </a:t>
          </a:r>
          <a:endParaRPr lang="en-US" sz="2400" kern="1200" dirty="0">
            <a:latin typeface="Comic Sans MS" panose="030F0702030302020204" pitchFamily="66" charset="0"/>
          </a:endParaRPr>
        </a:p>
      </dsp:txBody>
      <dsp:txXfrm>
        <a:off x="0" y="2728321"/>
        <a:ext cx="9618133" cy="1363161"/>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4">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3B6BAAF-24FB-E8AD-5668-042FDF839367}"/>
              </a:ext>
            </a:extLst>
          </p:cNvPr>
          <p:cNvSpPr>
            <a:spLocks noGrp="1"/>
          </p:cNvSpPr>
          <p:nvPr>
            <p:ph type="hdr" sz="quarter"/>
          </p:nvPr>
        </p:nvSpPr>
        <p:spPr>
          <a:xfrm>
            <a:off x="0" y="0"/>
            <a:ext cx="2946400" cy="498475"/>
          </a:xfrm>
          <a:prstGeom prst="rect">
            <a:avLst/>
          </a:prstGeom>
        </p:spPr>
        <p:txBody>
          <a:bodyPr vert="horz" lIns="91440" tIns="45720" rIns="91440" bIns="45720" rtlCol="0"/>
          <a:lstStyle>
            <a:lvl1pPr algn="l" eaLnBrk="1" fontAlgn="auto" hangingPunct="1">
              <a:spcBef>
                <a:spcPts val="0"/>
              </a:spcBef>
              <a:spcAft>
                <a:spcPts val="0"/>
              </a:spcAft>
              <a:defRPr sz="1200">
                <a:latin typeface="+mn-lt"/>
                <a:cs typeface="+mn-cs"/>
              </a:defRPr>
            </a:lvl1pPr>
          </a:lstStyle>
          <a:p>
            <a:pPr>
              <a:defRPr/>
            </a:pPr>
            <a:endParaRPr lang="en-GB"/>
          </a:p>
        </p:txBody>
      </p:sp>
      <p:sp>
        <p:nvSpPr>
          <p:cNvPr id="3" name="Date Placeholder 2">
            <a:extLst>
              <a:ext uri="{FF2B5EF4-FFF2-40B4-BE49-F238E27FC236}">
                <a16:creationId xmlns:a16="http://schemas.microsoft.com/office/drawing/2014/main" id="{4F0CFAD9-53CB-BEAC-D03E-38ACED678343}"/>
              </a:ext>
            </a:extLst>
          </p:cNvPr>
          <p:cNvSpPr>
            <a:spLocks noGrp="1"/>
          </p:cNvSpPr>
          <p:nvPr>
            <p:ph type="dt" sz="quarter" idx="1"/>
          </p:nvPr>
        </p:nvSpPr>
        <p:spPr>
          <a:xfrm>
            <a:off x="3849688" y="0"/>
            <a:ext cx="2946400" cy="498475"/>
          </a:xfrm>
          <a:prstGeom prst="rect">
            <a:avLst/>
          </a:prstGeom>
        </p:spPr>
        <p:txBody>
          <a:bodyPr vert="horz" lIns="91440" tIns="45720" rIns="91440" bIns="45720" rtlCol="0"/>
          <a:lstStyle>
            <a:lvl1pPr algn="r" eaLnBrk="1" fontAlgn="auto" hangingPunct="1">
              <a:spcBef>
                <a:spcPts val="0"/>
              </a:spcBef>
              <a:spcAft>
                <a:spcPts val="0"/>
              </a:spcAft>
              <a:defRPr sz="1200">
                <a:latin typeface="+mn-lt"/>
                <a:cs typeface="+mn-cs"/>
              </a:defRPr>
            </a:lvl1pPr>
          </a:lstStyle>
          <a:p>
            <a:pPr>
              <a:defRPr/>
            </a:pPr>
            <a:fld id="{90435C24-8074-42E3-B54C-4C98EFB82594}" type="datetimeFigureOut">
              <a:rPr lang="en-GB"/>
              <a:pPr>
                <a:defRPr/>
              </a:pPr>
              <a:t>05/09/2026</a:t>
            </a:fld>
            <a:endParaRPr lang="en-GB"/>
          </a:p>
        </p:txBody>
      </p:sp>
      <p:sp>
        <p:nvSpPr>
          <p:cNvPr id="4" name="Footer Placeholder 3">
            <a:extLst>
              <a:ext uri="{FF2B5EF4-FFF2-40B4-BE49-F238E27FC236}">
                <a16:creationId xmlns:a16="http://schemas.microsoft.com/office/drawing/2014/main" id="{DBFE92A9-D821-93D9-4397-FC3E99EF78B2}"/>
              </a:ext>
            </a:extLst>
          </p:cNvPr>
          <p:cNvSpPr>
            <a:spLocks noGrp="1"/>
          </p:cNvSpPr>
          <p:nvPr>
            <p:ph type="ftr" sz="quarter" idx="2"/>
          </p:nvPr>
        </p:nvSpPr>
        <p:spPr>
          <a:xfrm>
            <a:off x="0" y="9428163"/>
            <a:ext cx="2946400" cy="498475"/>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cs typeface="+mn-cs"/>
              </a:defRPr>
            </a:lvl1pPr>
          </a:lstStyle>
          <a:p>
            <a:pPr>
              <a:defRPr/>
            </a:pPr>
            <a:endParaRPr lang="en-GB"/>
          </a:p>
        </p:txBody>
      </p:sp>
      <p:sp>
        <p:nvSpPr>
          <p:cNvPr id="5" name="Slide Number Placeholder 4">
            <a:extLst>
              <a:ext uri="{FF2B5EF4-FFF2-40B4-BE49-F238E27FC236}">
                <a16:creationId xmlns:a16="http://schemas.microsoft.com/office/drawing/2014/main" id="{9FA6D8EC-A991-BDB2-2E8E-F1F6DCFB56C5}"/>
              </a:ext>
            </a:extLst>
          </p:cNvPr>
          <p:cNvSpPr>
            <a:spLocks noGrp="1"/>
          </p:cNvSpPr>
          <p:nvPr>
            <p:ph type="sldNum" sz="quarter" idx="3"/>
          </p:nvPr>
        </p:nvSpPr>
        <p:spPr>
          <a:xfrm>
            <a:off x="3849688" y="9428163"/>
            <a:ext cx="2946400" cy="498475"/>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fld id="{8D81A409-3DB9-4946-83BA-12A43E0EFC4B}" type="slidenum">
              <a:rPr lang="en-GB" altLang="en-US"/>
              <a:pPr/>
              <a:t>‹#›</a:t>
            </a:fld>
            <a:endParaRPr lang="en-GB" altLang="en-US"/>
          </a:p>
        </p:txBody>
      </p:sp>
    </p:spTree>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pPr>
              <a:defRPr/>
            </a:pPr>
            <a:fld id="{C5E1D668-AC6B-40C3-B2B0-1F76FAA03A6C}" type="datetimeFigureOut">
              <a:rPr lang="en-GB" smtClean="0"/>
              <a:pPr>
                <a:defRPr/>
              </a:pPr>
              <a:t>05/09/2026</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fld id="{8902CA57-7E1B-4636-8C7F-630BF1D5F00A}" type="slidenum">
              <a:rPr lang="en-GB" altLang="en-US" smtClean="0"/>
              <a:pPr/>
              <a:t>‹#›</a:t>
            </a:fld>
            <a:endParaRPr lang="en-GB" altLang="en-US"/>
          </a:p>
        </p:txBody>
      </p:sp>
    </p:spTree>
    <p:extLst>
      <p:ext uri="{BB962C8B-B14F-4D97-AF65-F5344CB8AC3E}">
        <p14:creationId xmlns:p14="http://schemas.microsoft.com/office/powerpoint/2010/main" val="3652991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FC1D1536-6D36-43CA-9397-993FBEAAFC34}" type="datetimeFigureOut">
              <a:rPr lang="en-GB" smtClean="0"/>
              <a:pPr>
                <a:defRPr/>
              </a:pPr>
              <a:t>05/09/2026</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fld id="{0B3A2703-F09F-4905-9412-1651FD9A208B}" type="slidenum">
              <a:rPr lang="en-GB" altLang="en-US" smtClean="0"/>
              <a:pPr/>
              <a:t>‹#›</a:t>
            </a:fld>
            <a:endParaRPr lang="en-GB" altLang="en-US"/>
          </a:p>
        </p:txBody>
      </p:sp>
    </p:spTree>
    <p:extLst>
      <p:ext uri="{BB962C8B-B14F-4D97-AF65-F5344CB8AC3E}">
        <p14:creationId xmlns:p14="http://schemas.microsoft.com/office/powerpoint/2010/main" val="26883530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ADC235BE-3C5C-456C-AD2B-9330D9951B1F}" type="datetimeFigureOut">
              <a:rPr lang="en-GB" smtClean="0"/>
              <a:pPr>
                <a:defRPr/>
              </a:pPr>
              <a:t>05/09/2026</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fld id="{909E2704-89DD-40FB-8A54-D83EE9476904}" type="slidenum">
              <a:rPr lang="en-GB" altLang="en-US" smtClean="0"/>
              <a:pPr/>
              <a:t>‹#›</a:t>
            </a:fld>
            <a:endParaRPr lang="en-GB" altLang="en-US"/>
          </a:p>
        </p:txBody>
      </p:sp>
    </p:spTree>
    <p:extLst>
      <p:ext uri="{BB962C8B-B14F-4D97-AF65-F5344CB8AC3E}">
        <p14:creationId xmlns:p14="http://schemas.microsoft.com/office/powerpoint/2010/main" val="15981222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a:defRPr/>
            </a:pPr>
            <a:fld id="{FC1D1536-6D36-43CA-9397-993FBEAAFC34}" type="datetimeFigureOut">
              <a:rPr lang="en-GB" smtClean="0"/>
              <a:pPr>
                <a:defRPr/>
              </a:pPr>
              <a:t>05/09/2026</a:t>
            </a:fld>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fld id="{0B3A2703-F09F-4905-9412-1651FD9A208B}" type="slidenum">
              <a:rPr lang="en-GB" altLang="en-US" smtClean="0"/>
              <a:pPr/>
              <a:t>‹#›</a:t>
            </a:fld>
            <a:endParaRPr lang="en-GB" altLang="en-US"/>
          </a:p>
        </p:txBody>
      </p:sp>
    </p:spTree>
    <p:extLst>
      <p:ext uri="{BB962C8B-B14F-4D97-AF65-F5344CB8AC3E}">
        <p14:creationId xmlns:p14="http://schemas.microsoft.com/office/powerpoint/2010/main" val="39855439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a:defRPr/>
            </a:pPr>
            <a:fld id="{FC1D1536-6D36-43CA-9397-993FBEAAFC34}" type="datetimeFigureOut">
              <a:rPr lang="en-GB" smtClean="0"/>
              <a:pPr>
                <a:defRPr/>
              </a:pPr>
              <a:t>05/09/2026</a:t>
            </a:fld>
            <a:endParaRPr lang="en-GB"/>
          </a:p>
        </p:txBody>
      </p:sp>
      <p:sp>
        <p:nvSpPr>
          <p:cNvPr id="8" name="Footer Placeholder 7"/>
          <p:cNvSpPr>
            <a:spLocks noGrp="1"/>
          </p:cNvSpPr>
          <p:nvPr>
            <p:ph type="ftr" sz="quarter" idx="11"/>
          </p:nvPr>
        </p:nvSpPr>
        <p:spPr/>
        <p:txBody>
          <a:bodyPr/>
          <a:lstStyle/>
          <a:p>
            <a:pPr>
              <a:defRPr/>
            </a:pPr>
            <a:endParaRPr lang="en-GB"/>
          </a:p>
        </p:txBody>
      </p:sp>
      <p:sp>
        <p:nvSpPr>
          <p:cNvPr id="9" name="Slide Number Placeholder 8"/>
          <p:cNvSpPr>
            <a:spLocks noGrp="1"/>
          </p:cNvSpPr>
          <p:nvPr>
            <p:ph type="sldNum" sz="quarter" idx="12"/>
          </p:nvPr>
        </p:nvSpPr>
        <p:spPr/>
        <p:txBody>
          <a:bodyPr/>
          <a:lstStyle/>
          <a:p>
            <a:fld id="{0B3A2703-F09F-4905-9412-1651FD9A208B}" type="slidenum">
              <a:rPr lang="en-GB" altLang="en-US" smtClean="0"/>
              <a:pPr/>
              <a:t>‹#›</a:t>
            </a:fld>
            <a:endParaRPr lang="en-GB" altLang="en-US"/>
          </a:p>
        </p:txBody>
      </p:sp>
    </p:spTree>
    <p:extLst>
      <p:ext uri="{BB962C8B-B14F-4D97-AF65-F5344CB8AC3E}">
        <p14:creationId xmlns:p14="http://schemas.microsoft.com/office/powerpoint/2010/main" val="21939296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a:defRPr/>
            </a:pPr>
            <a:fld id="{EEE69A76-8E7D-498D-AE1D-F0178D95424A}" type="datetimeFigureOut">
              <a:rPr lang="en-GB" smtClean="0"/>
              <a:pPr>
                <a:defRPr/>
              </a:pPr>
              <a:t>05/09/2026</a:t>
            </a:fld>
            <a:endParaRPr lang="en-GB"/>
          </a:p>
        </p:txBody>
      </p:sp>
      <p:sp>
        <p:nvSpPr>
          <p:cNvPr id="4" name="Footer Placeholder 3"/>
          <p:cNvSpPr>
            <a:spLocks noGrp="1"/>
          </p:cNvSpPr>
          <p:nvPr>
            <p:ph type="ftr" sz="quarter" idx="11"/>
          </p:nvPr>
        </p:nvSpPr>
        <p:spPr/>
        <p:txBody>
          <a:bodyPr/>
          <a:lstStyle/>
          <a:p>
            <a:pPr>
              <a:defRPr/>
            </a:pPr>
            <a:endParaRPr lang="en-GB"/>
          </a:p>
        </p:txBody>
      </p:sp>
      <p:sp>
        <p:nvSpPr>
          <p:cNvPr id="5" name="Slide Number Placeholder 4"/>
          <p:cNvSpPr>
            <a:spLocks noGrp="1"/>
          </p:cNvSpPr>
          <p:nvPr>
            <p:ph type="sldNum" sz="quarter" idx="12"/>
          </p:nvPr>
        </p:nvSpPr>
        <p:spPr/>
        <p:txBody>
          <a:bodyPr/>
          <a:lstStyle/>
          <a:p>
            <a:fld id="{CD6D3F2D-2E4B-4FD0-B7E0-E51C61EB58F8}" type="slidenum">
              <a:rPr lang="en-GB" altLang="en-US" smtClean="0"/>
              <a:pPr/>
              <a:t>‹#›</a:t>
            </a:fld>
            <a:endParaRPr lang="en-GB" altLang="en-US"/>
          </a:p>
        </p:txBody>
      </p:sp>
    </p:spTree>
    <p:extLst>
      <p:ext uri="{BB962C8B-B14F-4D97-AF65-F5344CB8AC3E}">
        <p14:creationId xmlns:p14="http://schemas.microsoft.com/office/powerpoint/2010/main" val="23891285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DF960318-6950-4BDB-AD38-603A73E50F80}" type="datetimeFigureOut">
              <a:rPr lang="en-GB" smtClean="0"/>
              <a:pPr>
                <a:defRPr/>
              </a:pPr>
              <a:t>05/09/2026</a:t>
            </a:fld>
            <a:endParaRPr lang="en-GB"/>
          </a:p>
        </p:txBody>
      </p:sp>
      <p:sp>
        <p:nvSpPr>
          <p:cNvPr id="3" name="Footer Placeholder 2"/>
          <p:cNvSpPr>
            <a:spLocks noGrp="1"/>
          </p:cNvSpPr>
          <p:nvPr>
            <p:ph type="ftr" sz="quarter" idx="11"/>
          </p:nvPr>
        </p:nvSpPr>
        <p:spPr/>
        <p:txBody>
          <a:bodyPr/>
          <a:lstStyle/>
          <a:p>
            <a:pPr>
              <a:defRPr/>
            </a:pPr>
            <a:endParaRPr lang="en-GB"/>
          </a:p>
        </p:txBody>
      </p:sp>
      <p:sp>
        <p:nvSpPr>
          <p:cNvPr id="4" name="Slide Number Placeholder 3"/>
          <p:cNvSpPr>
            <a:spLocks noGrp="1"/>
          </p:cNvSpPr>
          <p:nvPr>
            <p:ph type="sldNum" sz="quarter" idx="12"/>
          </p:nvPr>
        </p:nvSpPr>
        <p:spPr/>
        <p:txBody>
          <a:bodyPr/>
          <a:lstStyle/>
          <a:p>
            <a:fld id="{7B3E2F23-9F88-4C88-8563-0A5F0BF74CBB}" type="slidenum">
              <a:rPr lang="en-GB" altLang="en-US" smtClean="0"/>
              <a:pPr/>
              <a:t>‹#›</a:t>
            </a:fld>
            <a:endParaRPr lang="en-GB" altLang="en-US"/>
          </a:p>
        </p:txBody>
      </p:sp>
    </p:spTree>
    <p:extLst>
      <p:ext uri="{BB962C8B-B14F-4D97-AF65-F5344CB8AC3E}">
        <p14:creationId xmlns:p14="http://schemas.microsoft.com/office/powerpoint/2010/main" val="8298762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FC1D1536-6D36-43CA-9397-993FBEAAFC34}" type="datetimeFigureOut">
              <a:rPr lang="en-GB" smtClean="0"/>
              <a:pPr>
                <a:defRPr/>
              </a:pPr>
              <a:t>05/09/2026</a:t>
            </a:fld>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fld id="{0B3A2703-F09F-4905-9412-1651FD9A208B}" type="slidenum">
              <a:rPr lang="en-GB" altLang="en-US" smtClean="0"/>
              <a:pPr/>
              <a:t>‹#›</a:t>
            </a:fld>
            <a:endParaRPr lang="en-GB" altLang="en-US"/>
          </a:p>
        </p:txBody>
      </p:sp>
    </p:spTree>
    <p:extLst>
      <p:ext uri="{BB962C8B-B14F-4D97-AF65-F5344CB8AC3E}">
        <p14:creationId xmlns:p14="http://schemas.microsoft.com/office/powerpoint/2010/main" val="39172679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BC41A564-4BA9-4290-820E-67FB88305DD6}" type="datetimeFigureOut">
              <a:rPr lang="en-GB" smtClean="0"/>
              <a:pPr>
                <a:defRPr/>
              </a:pPr>
              <a:t>05/09/2026</a:t>
            </a:fld>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fld id="{B175353C-BD24-4363-AEAD-855F0CFEF9E0}" type="slidenum">
              <a:rPr lang="en-GB" altLang="en-US" smtClean="0"/>
              <a:pPr/>
              <a:t>‹#›</a:t>
            </a:fld>
            <a:endParaRPr lang="en-GB" altLang="en-US"/>
          </a:p>
        </p:txBody>
      </p:sp>
    </p:spTree>
    <p:extLst>
      <p:ext uri="{BB962C8B-B14F-4D97-AF65-F5344CB8AC3E}">
        <p14:creationId xmlns:p14="http://schemas.microsoft.com/office/powerpoint/2010/main" val="7696470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FC1D1536-6D36-43CA-9397-993FBEAAFC34}" type="datetimeFigureOut">
              <a:rPr lang="en-GB" smtClean="0"/>
              <a:pPr>
                <a:defRPr/>
              </a:pPr>
              <a:t>05/09/2026</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fld id="{0B3A2703-F09F-4905-9412-1651FD9A208B}" type="slidenum">
              <a:rPr lang="en-GB" altLang="en-US" smtClean="0"/>
              <a:pPr/>
              <a:t>‹#›</a:t>
            </a:fld>
            <a:endParaRPr lang="en-GB" altLang="en-US"/>
          </a:p>
        </p:txBody>
      </p:sp>
    </p:spTree>
    <p:extLst>
      <p:ext uri="{BB962C8B-B14F-4D97-AF65-F5344CB8AC3E}">
        <p14:creationId xmlns:p14="http://schemas.microsoft.com/office/powerpoint/2010/main" val="8281778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FC1D1536-6D36-43CA-9397-993FBEAAFC34}" type="datetimeFigureOut">
              <a:rPr lang="en-GB" smtClean="0"/>
              <a:pPr>
                <a:defRPr/>
              </a:pPr>
              <a:t>05/09/2026</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fld id="{0B3A2703-F09F-4905-9412-1651FD9A208B}" type="slidenum">
              <a:rPr lang="en-GB" altLang="en-US" smtClean="0"/>
              <a:pPr/>
              <a:t>‹#›</a:t>
            </a:fld>
            <a:endParaRPr lang="en-GB" altLang="en-US"/>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263992939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FC1D1536-6D36-43CA-9397-993FBEAAFC34}" type="datetimeFigureOut">
              <a:rPr lang="en-GB" smtClean="0"/>
              <a:pPr>
                <a:defRPr/>
              </a:pPr>
              <a:t>05/09/2026</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fld id="{0B3A2703-F09F-4905-9412-1651FD9A208B}" type="slidenum">
              <a:rPr lang="en-GB" altLang="en-US" smtClean="0"/>
              <a:pPr/>
              <a:t>‹#›</a:t>
            </a:fld>
            <a:endParaRPr lang="en-GB" altLang="en-US"/>
          </a:p>
        </p:txBody>
      </p:sp>
    </p:spTree>
    <p:extLst>
      <p:ext uri="{BB962C8B-B14F-4D97-AF65-F5344CB8AC3E}">
        <p14:creationId xmlns:p14="http://schemas.microsoft.com/office/powerpoint/2010/main" val="102214122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FC1D1536-6D36-43CA-9397-993FBEAAFC34}" type="datetimeFigureOut">
              <a:rPr lang="en-GB" smtClean="0"/>
              <a:pPr>
                <a:defRPr/>
              </a:pPr>
              <a:t>05/09/2026</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fld id="{0B3A2703-F09F-4905-9412-1651FD9A208B}" type="slidenum">
              <a:rPr lang="en-GB" altLang="en-US" smtClean="0"/>
              <a:pPr/>
              <a:t>‹#›</a:t>
            </a:fld>
            <a:endParaRPr lang="en-GB" alt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46951168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FC1D1536-6D36-43CA-9397-993FBEAAFC34}" type="datetimeFigureOut">
              <a:rPr lang="en-GB" smtClean="0"/>
              <a:pPr>
                <a:defRPr/>
              </a:pPr>
              <a:t>05/09/2026</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fld id="{0B3A2703-F09F-4905-9412-1651FD9A208B}" type="slidenum">
              <a:rPr lang="en-GB" altLang="en-US" smtClean="0"/>
              <a:pPr/>
              <a:t>‹#›</a:t>
            </a:fld>
            <a:endParaRPr lang="en-GB" altLang="en-US"/>
          </a:p>
        </p:txBody>
      </p:sp>
    </p:spTree>
    <p:extLst>
      <p:ext uri="{BB962C8B-B14F-4D97-AF65-F5344CB8AC3E}">
        <p14:creationId xmlns:p14="http://schemas.microsoft.com/office/powerpoint/2010/main" val="80389646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FC1D1536-6D36-43CA-9397-993FBEAAFC34}" type="datetimeFigureOut">
              <a:rPr lang="en-GB" smtClean="0"/>
              <a:pPr>
                <a:defRPr/>
              </a:pPr>
              <a:t>05/09/2026</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fld id="{0B3A2703-F09F-4905-9412-1651FD9A208B}" type="slidenum">
              <a:rPr lang="en-GB" altLang="en-US" smtClean="0"/>
              <a:pPr/>
              <a:t>‹#›</a:t>
            </a:fld>
            <a:endParaRPr lang="en-GB" altLang="en-US"/>
          </a:p>
        </p:txBody>
      </p:sp>
    </p:spTree>
    <p:extLst>
      <p:ext uri="{BB962C8B-B14F-4D97-AF65-F5344CB8AC3E}">
        <p14:creationId xmlns:p14="http://schemas.microsoft.com/office/powerpoint/2010/main" val="1456948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FC1D1536-6D36-43CA-9397-993FBEAAFC34}" type="datetimeFigureOut">
              <a:rPr lang="en-GB" smtClean="0"/>
              <a:pPr>
                <a:defRPr/>
              </a:pPr>
              <a:t>05/09/2026</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fld id="{0B3A2703-F09F-4905-9412-1651FD9A208B}" type="slidenum">
              <a:rPr lang="en-GB" altLang="en-US" smtClean="0"/>
              <a:pPr/>
              <a:t>‹#›</a:t>
            </a:fld>
            <a:endParaRPr lang="en-GB" altLang="en-US"/>
          </a:p>
        </p:txBody>
      </p:sp>
    </p:spTree>
    <p:extLst>
      <p:ext uri="{BB962C8B-B14F-4D97-AF65-F5344CB8AC3E}">
        <p14:creationId xmlns:p14="http://schemas.microsoft.com/office/powerpoint/2010/main" val="34566360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fld id="{FC1D1536-6D36-43CA-9397-993FBEAAFC34}" type="datetimeFigureOut">
              <a:rPr lang="en-GB" smtClean="0"/>
              <a:pPr>
                <a:defRPr/>
              </a:pPr>
              <a:t>05/09/2026</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0B3A2703-F09F-4905-9412-1651FD9A208B}" type="slidenum">
              <a:rPr lang="en-GB" altLang="en-US" smtClean="0"/>
              <a:pPr/>
              <a:t>‹#›</a:t>
            </a:fld>
            <a:endParaRPr lang="en-GB" altLang="en-US"/>
          </a:p>
        </p:txBody>
      </p:sp>
    </p:spTree>
    <p:extLst>
      <p:ext uri="{BB962C8B-B14F-4D97-AF65-F5344CB8AC3E}">
        <p14:creationId xmlns:p14="http://schemas.microsoft.com/office/powerpoint/2010/main" val="4190839814"/>
      </p:ext>
    </p:extLst>
  </p:cSld>
  <p:clrMap bg1="lt1" tx1="dk1" bg2="lt2" tx2="dk2" accent1="accent1" accent2="accent2" accent3="accent3" accent4="accent4" accent5="accent5" accent6="accent6" hlink="hlink" folHlink="folHlink"/>
  <p:sldLayoutIdLst>
    <p:sldLayoutId id="2147483935" r:id="rId1"/>
    <p:sldLayoutId id="2147483936" r:id="rId2"/>
    <p:sldLayoutId id="2147483937" r:id="rId3"/>
    <p:sldLayoutId id="2147483938" r:id="rId4"/>
    <p:sldLayoutId id="2147483939" r:id="rId5"/>
    <p:sldLayoutId id="2147483940" r:id="rId6"/>
    <p:sldLayoutId id="2147483941" r:id="rId7"/>
    <p:sldLayoutId id="2147483942" r:id="rId8"/>
    <p:sldLayoutId id="2147483943" r:id="rId9"/>
    <p:sldLayoutId id="2147483944" r:id="rId10"/>
    <p:sldLayoutId id="2147483945" r:id="rId11"/>
    <p:sldLayoutId id="2147483946" r:id="rId12"/>
    <p:sldLayoutId id="2147483947" r:id="rId13"/>
    <p:sldLayoutId id="2147483948" r:id="rId14"/>
    <p:sldLayoutId id="2147483949" r:id="rId15"/>
    <p:sldLayoutId id="2147483950"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hyperlink" Target="https://www.stjohns561.herts.sch.uk/parents/uniform-information"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hertfordshire.gov.uk/services/schools-and-education/at-school/free-school-meals/free-school-meals.aspx" TargetMode="Externa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hyperlink" Target="https://www.timestables.co.uk/" TargetMode="External"/><Relationship Id="rId3" Type="http://schemas.openxmlformats.org/officeDocument/2006/relationships/hyperlink" Target="https://www.youtube.com/@MrWalkerMrWalker" TargetMode="External"/><Relationship Id="rId7" Type="http://schemas.openxmlformats.org/officeDocument/2006/relationships/hyperlink" Target="https://urbrainy.com/mtc" TargetMode="External"/><Relationship Id="rId2" Type="http://schemas.openxmlformats.org/officeDocument/2006/relationships/hyperlink" Target="https://www.bbc.co.uk/teach/topics/cnep90jwjj7t" TargetMode="External"/><Relationship Id="rId1" Type="http://schemas.openxmlformats.org/officeDocument/2006/relationships/slideLayout" Target="../slideLayouts/slideLayout2.xml"/><Relationship Id="rId6" Type="http://schemas.openxmlformats.org/officeDocument/2006/relationships/hyperlink" Target="https://talkingtimestables.uk/y4_ks2_mtc_practice_tests_multiplication_tables_check.php#how_to_learn" TargetMode="External"/><Relationship Id="rId5" Type="http://schemas.openxmlformats.org/officeDocument/2006/relationships/hyperlink" Target="https://www.topmarks.co.uk/maths-games/hit-the-button" TargetMode="External"/><Relationship Id="rId4" Type="http://schemas.openxmlformats.org/officeDocument/2006/relationships/hyperlink" Target="https://www.topmarks.co.uk/maths-games/daily10" TargetMode="External"/><Relationship Id="rId9" Type="http://schemas.openxmlformats.org/officeDocument/2006/relationships/image" Target="../media/image1.png"/></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descr="Kingfisher Bird Free Transparent Image HD Transparent HQ PNG Download |  FreePNGImg">
            <a:extLst>
              <a:ext uri="{FF2B5EF4-FFF2-40B4-BE49-F238E27FC236}">
                <a16:creationId xmlns:a16="http://schemas.microsoft.com/office/drawing/2014/main" id="{9DF14DAA-ABC8-BB4F-E340-67A8FC5D073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29902" t="5814" b="3277"/>
          <a:stretch/>
        </p:blipFill>
        <p:spPr bwMode="auto">
          <a:xfrm>
            <a:off x="4269854" y="-1"/>
            <a:ext cx="7922146" cy="6858001"/>
          </a:xfrm>
          <a:custGeom>
            <a:avLst/>
            <a:gdLst/>
            <a:ahLst/>
            <a:cxnLst/>
            <a:rect l="l" t="t" r="r" b="b"/>
            <a:pathLst>
              <a:path w="7922146" h="6858001">
                <a:moveTo>
                  <a:pt x="379987" y="0"/>
                </a:moveTo>
                <a:lnTo>
                  <a:pt x="5304971" y="0"/>
                </a:lnTo>
                <a:lnTo>
                  <a:pt x="7065281" y="0"/>
                </a:lnTo>
                <a:lnTo>
                  <a:pt x="7397540" y="0"/>
                </a:lnTo>
                <a:lnTo>
                  <a:pt x="7397540" y="1"/>
                </a:lnTo>
                <a:lnTo>
                  <a:pt x="7922146" y="1"/>
                </a:lnTo>
                <a:lnTo>
                  <a:pt x="7922146" y="6858001"/>
                </a:lnTo>
                <a:lnTo>
                  <a:pt x="7065281" y="6858001"/>
                </a:lnTo>
                <a:lnTo>
                  <a:pt x="7065281" y="6858000"/>
                </a:lnTo>
                <a:lnTo>
                  <a:pt x="5932989" y="6858000"/>
                </a:lnTo>
                <a:lnTo>
                  <a:pt x="5932989" y="6858001"/>
                </a:lnTo>
                <a:lnTo>
                  <a:pt x="27809" y="6858001"/>
                </a:lnTo>
                <a:lnTo>
                  <a:pt x="1803228" y="4521201"/>
                </a:lnTo>
                <a:close/>
                <a:moveTo>
                  <a:pt x="0" y="0"/>
                </a:moveTo>
                <a:lnTo>
                  <a:pt x="379987" y="0"/>
                </a:lnTo>
                <a:lnTo>
                  <a:pt x="0" y="407"/>
                </a:lnTo>
                <a:close/>
              </a:path>
            </a:pathLst>
          </a:cu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23A03C4E-B41E-C616-A8B6-D69044BBDE39}"/>
              </a:ext>
            </a:extLst>
          </p:cNvPr>
          <p:cNvSpPr>
            <a:spLocks noGrp="1"/>
          </p:cNvSpPr>
          <p:nvPr>
            <p:ph type="ctrTitle"/>
          </p:nvPr>
        </p:nvSpPr>
        <p:spPr>
          <a:xfrm>
            <a:off x="668867" y="1678666"/>
            <a:ext cx="4088190" cy="2369093"/>
          </a:xfrm>
        </p:spPr>
        <p:txBody>
          <a:bodyPr vert="horz" lIns="91440" tIns="45720" rIns="91440" bIns="45720" rtlCol="0" anchor="b">
            <a:normAutofit/>
          </a:bodyPr>
          <a:lstStyle/>
          <a:p>
            <a:pPr fontAlgn="auto">
              <a:spcAft>
                <a:spcPts val="0"/>
              </a:spcAft>
              <a:defRPr/>
            </a:pPr>
            <a:r>
              <a:rPr lang="en-US" sz="4800" b="0" dirty="0"/>
              <a:t>Welcome to Kingfisher class</a:t>
            </a:r>
          </a:p>
        </p:txBody>
      </p:sp>
      <p:cxnSp>
        <p:nvCxnSpPr>
          <p:cNvPr id="10280" name="Straight Connector 10279">
            <a:extLst>
              <a:ext uri="{FF2B5EF4-FFF2-40B4-BE49-F238E27FC236}">
                <a16:creationId xmlns:a16="http://schemas.microsoft.com/office/drawing/2014/main" id="{A57C1A16-B8AB-4D99-A195-A38F556A648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0282" name="Straight Connector 10281">
            <a:extLst>
              <a:ext uri="{FF2B5EF4-FFF2-40B4-BE49-F238E27FC236}">
                <a16:creationId xmlns:a16="http://schemas.microsoft.com/office/drawing/2014/main" id="{F8A9B20B-D1DD-4573-B5EC-55802951923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0284" name="Rectangle 23">
            <a:extLst>
              <a:ext uri="{FF2B5EF4-FFF2-40B4-BE49-F238E27FC236}">
                <a16:creationId xmlns:a16="http://schemas.microsoft.com/office/drawing/2014/main" id="{66D61E08-70C3-48D8-BEA0-787111DC30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286" name="Rectangle 25">
            <a:extLst>
              <a:ext uri="{FF2B5EF4-FFF2-40B4-BE49-F238E27FC236}">
                <a16:creationId xmlns:a16="http://schemas.microsoft.com/office/drawing/2014/main" id="{FC55298F-0AE5-478E-AD2B-03C2614C58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288" name="Isosceles Triangle 24">
            <a:extLst>
              <a:ext uri="{FF2B5EF4-FFF2-40B4-BE49-F238E27FC236}">
                <a16:creationId xmlns:a16="http://schemas.microsoft.com/office/drawing/2014/main" id="{C180E4EA-0B63-4779-A895-7E90E71088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290" name="Rectangle 27">
            <a:extLst>
              <a:ext uri="{FF2B5EF4-FFF2-40B4-BE49-F238E27FC236}">
                <a16:creationId xmlns:a16="http://schemas.microsoft.com/office/drawing/2014/main" id="{CEE01D9D-3DE8-4EED-B0D3-8F3C79CC76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292" name="Rectangle 28">
            <a:extLst>
              <a:ext uri="{FF2B5EF4-FFF2-40B4-BE49-F238E27FC236}">
                <a16:creationId xmlns:a16="http://schemas.microsoft.com/office/drawing/2014/main" id="{89AF5CE9-607F-43F4-8983-DCD6DA4051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294" name="Rectangle 29">
            <a:extLst>
              <a:ext uri="{FF2B5EF4-FFF2-40B4-BE49-F238E27FC236}">
                <a16:creationId xmlns:a16="http://schemas.microsoft.com/office/drawing/2014/main" id="{6EEA2DBD-9E1E-4521-8C01-F32AD18A89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296" name="Isosceles Triangle 29">
            <a:extLst>
              <a:ext uri="{FF2B5EF4-FFF2-40B4-BE49-F238E27FC236}">
                <a16:creationId xmlns:a16="http://schemas.microsoft.com/office/drawing/2014/main" id="{15BBD2C1-BA9B-46A9-A27A-33498B1692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 name="TextBox 3">
            <a:extLst>
              <a:ext uri="{FF2B5EF4-FFF2-40B4-BE49-F238E27FC236}">
                <a16:creationId xmlns:a16="http://schemas.microsoft.com/office/drawing/2014/main" id="{D1ED3B25-347E-BADA-22BF-B6C300F2DFFF}"/>
              </a:ext>
            </a:extLst>
          </p:cNvPr>
          <p:cNvSpPr txBox="1"/>
          <p:nvPr/>
        </p:nvSpPr>
        <p:spPr>
          <a:xfrm>
            <a:off x="1670180" y="4422710"/>
            <a:ext cx="3096554" cy="1200329"/>
          </a:xfrm>
          <a:prstGeom prst="rect">
            <a:avLst/>
          </a:prstGeom>
          <a:noFill/>
        </p:spPr>
        <p:txBody>
          <a:bodyPr wrap="square" rtlCol="0">
            <a:spAutoFit/>
          </a:bodyPr>
          <a:lstStyle/>
          <a:p>
            <a:r>
              <a:rPr lang="en-GB" dirty="0"/>
              <a:t>Mrs Youngs and Miss A</a:t>
            </a:r>
          </a:p>
          <a:p>
            <a:endParaRPr lang="en-GB" dirty="0"/>
          </a:p>
          <a:p>
            <a:r>
              <a:rPr lang="en-GB" dirty="0"/>
              <a:t>Supported by Miss Gray and Mrs K</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8AAADB4-0FE9-2587-E4ED-8A01DA662361}"/>
              </a:ext>
            </a:extLst>
          </p:cNvPr>
          <p:cNvSpPr>
            <a:spLocks noGrp="1"/>
          </p:cNvSpPr>
          <p:nvPr>
            <p:ph type="ctrTitle"/>
          </p:nvPr>
        </p:nvSpPr>
        <p:spPr>
          <a:xfrm>
            <a:off x="3603879" y="87001"/>
            <a:ext cx="3348712" cy="1174640"/>
          </a:xfrm>
        </p:spPr>
        <p:txBody>
          <a:bodyPr>
            <a:normAutofit/>
          </a:bodyPr>
          <a:lstStyle/>
          <a:p>
            <a:pPr algn="ctr" eaLnBrk="1" fontAlgn="auto" hangingPunct="1">
              <a:spcAft>
                <a:spcPts val="0"/>
              </a:spcAft>
              <a:defRPr/>
            </a:pPr>
            <a:r>
              <a:rPr lang="en-GB" sz="6600" dirty="0">
                <a:solidFill>
                  <a:schemeClr val="tx1"/>
                </a:solidFill>
                <a:latin typeface="Comic Sans MS" panose="030F0702030302020204" pitchFamily="66" charset="0"/>
              </a:rPr>
              <a:t>Routine</a:t>
            </a:r>
          </a:p>
        </p:txBody>
      </p:sp>
      <p:sp>
        <p:nvSpPr>
          <p:cNvPr id="13315" name="Subtitle 2">
            <a:extLst>
              <a:ext uri="{FF2B5EF4-FFF2-40B4-BE49-F238E27FC236}">
                <a16:creationId xmlns:a16="http://schemas.microsoft.com/office/drawing/2014/main" id="{135FFBC5-A39C-F66F-AA29-188F52883B79}"/>
              </a:ext>
            </a:extLst>
          </p:cNvPr>
          <p:cNvSpPr>
            <a:spLocks noGrp="1"/>
          </p:cNvSpPr>
          <p:nvPr>
            <p:ph type="subTitle" idx="1"/>
          </p:nvPr>
        </p:nvSpPr>
        <p:spPr>
          <a:xfrm>
            <a:off x="2361235" y="1562581"/>
            <a:ext cx="7118431" cy="4919241"/>
          </a:xfrm>
        </p:spPr>
        <p:txBody>
          <a:bodyPr>
            <a:normAutofit fontScale="92500" lnSpcReduction="10000"/>
          </a:bodyPr>
          <a:lstStyle/>
          <a:p>
            <a:pPr marL="571500" marR="0" indent="-571500" algn="l" eaLnBrk="1" hangingPunct="1">
              <a:lnSpc>
                <a:spcPct val="90000"/>
              </a:lnSpc>
              <a:buFont typeface="Arial" panose="020B0604020202020204" pitchFamily="34" charset="0"/>
              <a:buChar char="•"/>
            </a:pPr>
            <a:r>
              <a:rPr lang="en-GB" altLang="en-US" sz="2400" dirty="0">
                <a:solidFill>
                  <a:schemeClr val="tx1"/>
                </a:solidFill>
                <a:latin typeface="Comic Sans MS" panose="030F0702030302020204" pitchFamily="66" charset="0"/>
              </a:rPr>
              <a:t>8:40  start to learning – activities as soon as they come in</a:t>
            </a:r>
          </a:p>
          <a:p>
            <a:pPr marL="571500" marR="0" indent="-571500" algn="l" eaLnBrk="1" hangingPunct="1">
              <a:lnSpc>
                <a:spcPct val="90000"/>
              </a:lnSpc>
              <a:buFont typeface="Arial" panose="020B0604020202020204" pitchFamily="34" charset="0"/>
              <a:buChar char="•"/>
            </a:pPr>
            <a:r>
              <a:rPr lang="en-GB" altLang="en-US" sz="2400" b="1" dirty="0">
                <a:solidFill>
                  <a:schemeClr val="tx1"/>
                </a:solidFill>
                <a:latin typeface="Comic Sans MS" panose="030F0702030302020204" pitchFamily="66" charset="0"/>
              </a:rPr>
              <a:t>PE kits </a:t>
            </a:r>
            <a:r>
              <a:rPr lang="en-GB" altLang="en-US" sz="2400" dirty="0">
                <a:solidFill>
                  <a:schemeClr val="tx1"/>
                </a:solidFill>
                <a:latin typeface="Comic Sans MS" panose="030F0702030302020204" pitchFamily="66" charset="0"/>
              </a:rPr>
              <a:t>for Monday</a:t>
            </a:r>
          </a:p>
          <a:p>
            <a:pPr marL="571500" indent="-571500" algn="l">
              <a:lnSpc>
                <a:spcPct val="90000"/>
              </a:lnSpc>
              <a:buFont typeface="Arial" panose="020B0604020202020204" pitchFamily="34" charset="0"/>
              <a:buChar char="•"/>
            </a:pPr>
            <a:r>
              <a:rPr lang="en-GB" altLang="en-US" sz="2400" b="1" dirty="0">
                <a:solidFill>
                  <a:schemeClr val="tx1"/>
                </a:solidFill>
                <a:latin typeface="Comic Sans MS" panose="030F0702030302020204" pitchFamily="66" charset="0"/>
              </a:rPr>
              <a:t>Forest School </a:t>
            </a:r>
            <a:r>
              <a:rPr lang="en-GB" altLang="en-US" sz="2400" dirty="0">
                <a:solidFill>
                  <a:schemeClr val="tx1"/>
                </a:solidFill>
                <a:latin typeface="Comic Sans MS" panose="030F0702030302020204" pitchFamily="66" charset="0"/>
              </a:rPr>
              <a:t>– The second half-term of each term on Tuesday afternoons.</a:t>
            </a:r>
          </a:p>
          <a:p>
            <a:pPr marL="571500" marR="0" indent="-571500" algn="l" eaLnBrk="1" hangingPunct="1">
              <a:lnSpc>
                <a:spcPct val="90000"/>
              </a:lnSpc>
              <a:buFont typeface="Arial" panose="020B0604020202020204" pitchFamily="34" charset="0"/>
              <a:buChar char="•"/>
            </a:pPr>
            <a:r>
              <a:rPr lang="en-GB" altLang="en-US" sz="2400" b="1" dirty="0">
                <a:solidFill>
                  <a:schemeClr val="tx1"/>
                </a:solidFill>
                <a:latin typeface="Comic Sans MS" panose="030F0702030302020204" pitchFamily="66" charset="0"/>
              </a:rPr>
              <a:t>Swimming</a:t>
            </a:r>
            <a:r>
              <a:rPr lang="en-GB" altLang="en-US" sz="2400" dirty="0">
                <a:solidFill>
                  <a:schemeClr val="tx1"/>
                </a:solidFill>
                <a:latin typeface="Comic Sans MS" panose="030F0702030302020204" pitchFamily="66" charset="0"/>
              </a:rPr>
              <a:t> on Wednesday to include swimming hats and goggles (please avoid tights as socks are easier, hair plaited if possible) </a:t>
            </a:r>
          </a:p>
          <a:p>
            <a:pPr marL="571500" marR="0" indent="-571500" algn="l" eaLnBrk="1" hangingPunct="1">
              <a:lnSpc>
                <a:spcPct val="90000"/>
              </a:lnSpc>
              <a:buFont typeface="Arial" panose="020B0604020202020204" pitchFamily="34" charset="0"/>
              <a:buChar char="•"/>
            </a:pPr>
            <a:r>
              <a:rPr lang="en-GB" altLang="en-US" sz="2400" b="1" dirty="0">
                <a:solidFill>
                  <a:schemeClr val="tx1"/>
                </a:solidFill>
                <a:latin typeface="Comic Sans MS" panose="030F0702030302020204" pitchFamily="66" charset="0"/>
              </a:rPr>
              <a:t>Home </a:t>
            </a:r>
            <a:r>
              <a:rPr lang="en-GB" altLang="en-US" sz="2400" b="1" dirty="0" err="1">
                <a:solidFill>
                  <a:schemeClr val="tx1"/>
                </a:solidFill>
                <a:latin typeface="Comic Sans MS" panose="030F0702030302020204" pitchFamily="66" charset="0"/>
              </a:rPr>
              <a:t>learning:</a:t>
            </a:r>
            <a:r>
              <a:rPr lang="en-GB" altLang="en-US" sz="2400" dirty="0" err="1">
                <a:solidFill>
                  <a:schemeClr val="tx1"/>
                </a:solidFill>
                <a:latin typeface="Comic Sans MS" panose="030F0702030302020204" pitchFamily="66" charset="0"/>
              </a:rPr>
              <a:t>Thursday</a:t>
            </a:r>
            <a:r>
              <a:rPr lang="en-GB" altLang="en-US" sz="2400" dirty="0">
                <a:solidFill>
                  <a:schemeClr val="tx1"/>
                </a:solidFill>
                <a:latin typeface="Comic Sans MS" panose="030F0702030302020204" pitchFamily="66" charset="0"/>
              </a:rPr>
              <a:t> – due back Tuesday</a:t>
            </a:r>
          </a:p>
          <a:p>
            <a:pPr marL="571500" marR="0" indent="-571500" algn="l" eaLnBrk="1" hangingPunct="1">
              <a:lnSpc>
                <a:spcPct val="90000"/>
              </a:lnSpc>
              <a:buFont typeface="Arial" panose="020B0604020202020204" pitchFamily="34" charset="0"/>
              <a:buChar char="•"/>
            </a:pPr>
            <a:r>
              <a:rPr lang="en-GB" altLang="en-US" sz="2400" dirty="0">
                <a:solidFill>
                  <a:schemeClr val="tx1"/>
                </a:solidFill>
                <a:latin typeface="Comic Sans MS" panose="030F0702030302020204" pitchFamily="66" charset="0"/>
              </a:rPr>
              <a:t>Friday – Book of the Week  </a:t>
            </a:r>
          </a:p>
          <a:p>
            <a:pPr marL="571500" marR="0" indent="-571500" algn="l" eaLnBrk="1" hangingPunct="1">
              <a:lnSpc>
                <a:spcPct val="90000"/>
              </a:lnSpc>
              <a:buFont typeface="Arial" panose="020B0604020202020204" pitchFamily="34" charset="0"/>
              <a:buChar char="•"/>
            </a:pPr>
            <a:r>
              <a:rPr lang="en-GB" altLang="en-US" sz="2400" dirty="0">
                <a:solidFill>
                  <a:schemeClr val="tx1"/>
                </a:solidFill>
                <a:latin typeface="Comic Sans MS" panose="030F0702030302020204" pitchFamily="66" charset="0"/>
              </a:rPr>
              <a:t>TTRS – online times table games </a:t>
            </a:r>
          </a:p>
          <a:p>
            <a:pPr marL="571500" marR="0" indent="-571500" algn="l" eaLnBrk="1" hangingPunct="1">
              <a:lnSpc>
                <a:spcPct val="90000"/>
              </a:lnSpc>
              <a:buFont typeface="Arial" panose="020B0604020202020204" pitchFamily="34" charset="0"/>
              <a:buChar char="•"/>
            </a:pPr>
            <a:r>
              <a:rPr lang="en-GB" altLang="en-US" sz="2400" dirty="0">
                <a:solidFill>
                  <a:schemeClr val="tx1"/>
                </a:solidFill>
                <a:latin typeface="Comic Sans MS" panose="030F0702030302020204" pitchFamily="66" charset="0"/>
              </a:rPr>
              <a:t>Google Classroom </a:t>
            </a:r>
            <a:endParaRPr lang="en-GB" altLang="en-US" sz="3400" dirty="0">
              <a:solidFill>
                <a:schemeClr val="tx1"/>
              </a:solidFill>
              <a:latin typeface="Comic Sans MS" panose="030F0702030302020204" pitchFamily="66" charset="0"/>
            </a:endParaRPr>
          </a:p>
          <a:p>
            <a:pPr marL="571500" marR="0" indent="-571500" algn="l" eaLnBrk="1" hangingPunct="1">
              <a:lnSpc>
                <a:spcPct val="90000"/>
              </a:lnSpc>
              <a:buFont typeface="Arial" panose="020B0604020202020204" pitchFamily="34" charset="0"/>
              <a:buChar char="•"/>
            </a:pPr>
            <a:r>
              <a:rPr lang="en-GB" altLang="en-US" sz="2400" dirty="0">
                <a:solidFill>
                  <a:schemeClr val="tx1"/>
                </a:solidFill>
                <a:latin typeface="Comic Sans MS" panose="030F0702030302020204" pitchFamily="66" charset="0"/>
              </a:rPr>
              <a:t>Spellings – given on Thursday , checked on Wednesday</a:t>
            </a:r>
          </a:p>
        </p:txBody>
      </p:sp>
      <p:pic>
        <p:nvPicPr>
          <p:cNvPr id="2" name="Picture 2" descr="Kingfisher Bird Free Transparent Image HD Transparent HQ PNG Download |  FreePNGImg">
            <a:extLst>
              <a:ext uri="{FF2B5EF4-FFF2-40B4-BE49-F238E27FC236}">
                <a16:creationId xmlns:a16="http://schemas.microsoft.com/office/drawing/2014/main" id="{14964080-C613-9942-B8FF-A76BC926B8B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90006" y="4029604"/>
            <a:ext cx="4239321" cy="282839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3A33EC3-EFF3-CA55-F9D5-148232A675B3}"/>
              </a:ext>
            </a:extLst>
          </p:cNvPr>
          <p:cNvSpPr>
            <a:spLocks noGrp="1"/>
          </p:cNvSpPr>
          <p:nvPr>
            <p:ph type="ctrTitle"/>
          </p:nvPr>
        </p:nvSpPr>
        <p:spPr>
          <a:xfrm>
            <a:off x="2430684" y="133300"/>
            <a:ext cx="7176304" cy="1294284"/>
          </a:xfrm>
        </p:spPr>
        <p:txBody>
          <a:bodyPr>
            <a:normAutofit/>
          </a:bodyPr>
          <a:lstStyle/>
          <a:p>
            <a:pPr algn="ctr" eaLnBrk="1" fontAlgn="auto" hangingPunct="1">
              <a:spcAft>
                <a:spcPts val="0"/>
              </a:spcAft>
              <a:defRPr/>
            </a:pPr>
            <a:r>
              <a:rPr lang="en-GB" sz="6000" dirty="0">
                <a:solidFill>
                  <a:schemeClr val="tx1"/>
                </a:solidFill>
                <a:latin typeface="Comic Sans MS" panose="030F0702030302020204" pitchFamily="66" charset="0"/>
              </a:rPr>
              <a:t>Daily equipment </a:t>
            </a:r>
          </a:p>
        </p:txBody>
      </p:sp>
      <p:sp>
        <p:nvSpPr>
          <p:cNvPr id="14339" name="Subtitle 2">
            <a:extLst>
              <a:ext uri="{FF2B5EF4-FFF2-40B4-BE49-F238E27FC236}">
                <a16:creationId xmlns:a16="http://schemas.microsoft.com/office/drawing/2014/main" id="{4A4F86E7-3414-C6F5-11DA-58EFCB86B93A}"/>
              </a:ext>
            </a:extLst>
          </p:cNvPr>
          <p:cNvSpPr>
            <a:spLocks noGrp="1"/>
          </p:cNvSpPr>
          <p:nvPr>
            <p:ph type="subTitle" idx="1"/>
          </p:nvPr>
        </p:nvSpPr>
        <p:spPr>
          <a:xfrm>
            <a:off x="2430684" y="1987420"/>
            <a:ext cx="7176304" cy="4602293"/>
          </a:xfrm>
        </p:spPr>
        <p:txBody>
          <a:bodyPr>
            <a:normAutofit fontScale="92500"/>
          </a:bodyPr>
          <a:lstStyle/>
          <a:p>
            <a:pPr marL="571500" marR="0" indent="-571500" algn="l" eaLnBrk="1" hangingPunct="1">
              <a:buFont typeface="Arial" panose="020B0604020202020204" pitchFamily="34" charset="0"/>
              <a:buChar char="•"/>
            </a:pPr>
            <a:r>
              <a:rPr lang="en-GB" altLang="en-US" sz="4000" dirty="0">
                <a:solidFill>
                  <a:schemeClr val="tx1"/>
                </a:solidFill>
                <a:latin typeface="Comic Sans MS" panose="030F0702030302020204" pitchFamily="66" charset="0"/>
              </a:rPr>
              <a:t>Reading book &amp; diary, some will have ‘level book’ and a reading for pleasure book </a:t>
            </a:r>
          </a:p>
          <a:p>
            <a:pPr marL="571500" marR="0" indent="-571500" algn="l" eaLnBrk="1" hangingPunct="1">
              <a:buFont typeface="Arial" panose="020B0604020202020204" pitchFamily="34" charset="0"/>
              <a:buChar char="•"/>
            </a:pPr>
            <a:r>
              <a:rPr lang="en-GB" altLang="en-US" sz="4000" dirty="0">
                <a:solidFill>
                  <a:schemeClr val="tx1"/>
                </a:solidFill>
                <a:latin typeface="Comic Sans MS" panose="030F0702030302020204" pitchFamily="66" charset="0"/>
              </a:rPr>
              <a:t>One pencil case</a:t>
            </a:r>
          </a:p>
          <a:p>
            <a:pPr marL="571500" marR="0" indent="-571500" algn="l" eaLnBrk="1" hangingPunct="1">
              <a:buFont typeface="Arial" panose="020B0604020202020204" pitchFamily="34" charset="0"/>
              <a:buChar char="•"/>
            </a:pPr>
            <a:r>
              <a:rPr lang="en-GB" altLang="en-US" sz="4000" dirty="0">
                <a:solidFill>
                  <a:schemeClr val="tx1"/>
                </a:solidFill>
                <a:latin typeface="Comic Sans MS" panose="030F0702030302020204" pitchFamily="66" charset="0"/>
              </a:rPr>
              <a:t>Water bottle</a:t>
            </a:r>
          </a:p>
          <a:p>
            <a:pPr marL="571500" marR="0" indent="-571500" algn="l" eaLnBrk="1" hangingPunct="1">
              <a:buFont typeface="Arial" panose="020B0604020202020204" pitchFamily="34" charset="0"/>
              <a:buChar char="•"/>
            </a:pPr>
            <a:r>
              <a:rPr lang="en-GB" altLang="en-US" sz="4000" dirty="0">
                <a:solidFill>
                  <a:schemeClr val="tx1"/>
                </a:solidFill>
                <a:latin typeface="Comic Sans MS" panose="030F0702030302020204" pitchFamily="66" charset="0"/>
              </a:rPr>
              <a:t>Morning maths / spellings</a:t>
            </a:r>
          </a:p>
          <a:p>
            <a:pPr marL="571500" marR="0" indent="-571500" algn="l" eaLnBrk="1" hangingPunct="1">
              <a:buFont typeface="Arial" panose="020B0604020202020204" pitchFamily="34" charset="0"/>
              <a:buChar char="•"/>
            </a:pPr>
            <a:r>
              <a:rPr lang="en-GB" altLang="en-US" sz="4000" dirty="0">
                <a:solidFill>
                  <a:schemeClr val="tx1"/>
                </a:solidFill>
                <a:latin typeface="Comic Sans MS" panose="030F0702030302020204" pitchFamily="66" charset="0"/>
              </a:rPr>
              <a:t>Named uniform </a:t>
            </a:r>
          </a:p>
        </p:txBody>
      </p:sp>
      <p:pic>
        <p:nvPicPr>
          <p:cNvPr id="2" name="Picture 2" descr="Kingfisher Bird Free Transparent Image HD Transparent HQ PNG Download |  FreePNGImg">
            <a:extLst>
              <a:ext uri="{FF2B5EF4-FFF2-40B4-BE49-F238E27FC236}">
                <a16:creationId xmlns:a16="http://schemas.microsoft.com/office/drawing/2014/main" id="{9485F35E-F4B9-22F1-59D3-A5BA8964CA0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90006" y="4029604"/>
            <a:ext cx="4239321" cy="282839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7B31FB28-F6C9-8915-FE2A-A421B6F6E58E}"/>
              </a:ext>
            </a:extLst>
          </p:cNvPr>
          <p:cNvSpPr txBox="1"/>
          <p:nvPr/>
        </p:nvSpPr>
        <p:spPr>
          <a:xfrm>
            <a:off x="606489" y="1458707"/>
            <a:ext cx="8604126" cy="4401205"/>
          </a:xfrm>
          <a:prstGeom prst="rect">
            <a:avLst/>
          </a:prstGeom>
          <a:noFill/>
        </p:spPr>
        <p:txBody>
          <a:bodyPr wrap="square">
            <a:spAutoFit/>
          </a:bodyPr>
          <a:lstStyle/>
          <a:p>
            <a:pPr algn="l">
              <a:spcBef>
                <a:spcPts val="0"/>
              </a:spcBef>
            </a:pPr>
            <a:r>
              <a:rPr lang="en-GB" sz="2800" dirty="0">
                <a:solidFill>
                  <a:schemeClr val="tx1">
                    <a:lumMod val="65000"/>
                    <a:lumOff val="35000"/>
                  </a:schemeClr>
                </a:solidFill>
                <a:latin typeface="Comic Sans MS" panose="030F0702030302020204" pitchFamily="66" charset="0"/>
                <a:hlinkClick r:id="rId2"/>
              </a:rPr>
              <a:t>Uniform information on the school website</a:t>
            </a:r>
            <a:endParaRPr lang="en-GB" sz="2800" dirty="0">
              <a:solidFill>
                <a:schemeClr val="tx1">
                  <a:lumMod val="65000"/>
                  <a:lumOff val="35000"/>
                </a:schemeClr>
              </a:solidFill>
              <a:latin typeface="Comic Sans MS" panose="030F0702030302020204" pitchFamily="66" charset="0"/>
            </a:endParaRPr>
          </a:p>
          <a:p>
            <a:pPr marL="571500" indent="-571500" algn="l">
              <a:spcBef>
                <a:spcPts val="0"/>
              </a:spcBef>
              <a:buFont typeface="Arial" panose="020B0604020202020204" pitchFamily="34" charset="0"/>
              <a:buChar char="•"/>
            </a:pPr>
            <a:r>
              <a:rPr lang="en-GB" sz="2800" dirty="0">
                <a:solidFill>
                  <a:schemeClr val="tx1">
                    <a:lumMod val="65000"/>
                    <a:lumOff val="35000"/>
                  </a:schemeClr>
                </a:solidFill>
                <a:latin typeface="Comic Sans MS" panose="030F0702030302020204" pitchFamily="66" charset="0"/>
              </a:rPr>
              <a:t>Please name every item!!</a:t>
            </a:r>
          </a:p>
          <a:p>
            <a:pPr marL="571500" indent="-571500" algn="l">
              <a:spcBef>
                <a:spcPts val="0"/>
              </a:spcBef>
              <a:buFont typeface="Arial" panose="020B0604020202020204" pitchFamily="34" charset="0"/>
              <a:buChar char="•"/>
            </a:pPr>
            <a:r>
              <a:rPr lang="en-GB" sz="2800" dirty="0">
                <a:solidFill>
                  <a:schemeClr val="tx1">
                    <a:lumMod val="65000"/>
                    <a:lumOff val="35000"/>
                  </a:schemeClr>
                </a:solidFill>
                <a:latin typeface="Comic Sans MS" panose="030F0702030302020204" pitchFamily="66" charset="0"/>
              </a:rPr>
              <a:t>Black shoes or trainers. Trainers must be fully black with no coloured logos/other details.</a:t>
            </a:r>
          </a:p>
          <a:p>
            <a:pPr marL="571500" indent="-571500" algn="l">
              <a:spcBef>
                <a:spcPts val="0"/>
              </a:spcBef>
              <a:buFont typeface="Arial" panose="020B0604020202020204" pitchFamily="34" charset="0"/>
              <a:buChar char="•"/>
            </a:pPr>
            <a:r>
              <a:rPr lang="en-GB" sz="2800" dirty="0">
                <a:solidFill>
                  <a:schemeClr val="tx1">
                    <a:lumMod val="65000"/>
                    <a:lumOff val="35000"/>
                  </a:schemeClr>
                </a:solidFill>
                <a:latin typeface="Comic Sans MS" panose="030F0702030302020204" pitchFamily="66" charset="0"/>
              </a:rPr>
              <a:t>One keyring per bag. </a:t>
            </a:r>
          </a:p>
          <a:p>
            <a:pPr marL="571500" indent="-571500" algn="l">
              <a:spcBef>
                <a:spcPts val="0"/>
              </a:spcBef>
              <a:buFont typeface="Arial" panose="020B0604020202020204" pitchFamily="34" charset="0"/>
              <a:buChar char="•"/>
            </a:pPr>
            <a:r>
              <a:rPr lang="en-GB" sz="2800" dirty="0">
                <a:solidFill>
                  <a:schemeClr val="tx1">
                    <a:lumMod val="65000"/>
                    <a:lumOff val="35000"/>
                  </a:schemeClr>
                </a:solidFill>
                <a:latin typeface="Comic Sans MS" panose="030F0702030302020204" pitchFamily="66" charset="0"/>
              </a:rPr>
              <a:t>One pair of stud earrings – no hoops. </a:t>
            </a:r>
          </a:p>
          <a:p>
            <a:pPr marL="571500" indent="-571500" algn="l">
              <a:spcBef>
                <a:spcPts val="0"/>
              </a:spcBef>
              <a:buFont typeface="Arial" panose="020B0604020202020204" pitchFamily="34" charset="0"/>
              <a:buChar char="•"/>
            </a:pPr>
            <a:r>
              <a:rPr lang="en-GB" sz="2800" dirty="0">
                <a:solidFill>
                  <a:schemeClr val="tx1">
                    <a:lumMod val="65000"/>
                    <a:lumOff val="35000"/>
                  </a:schemeClr>
                </a:solidFill>
                <a:latin typeface="Comic Sans MS" panose="030F0702030302020204" pitchFamily="66" charset="0"/>
              </a:rPr>
              <a:t>No bracelets, anklets or necklaces.</a:t>
            </a:r>
          </a:p>
          <a:p>
            <a:pPr marL="571500" indent="-571500" algn="l">
              <a:spcBef>
                <a:spcPts val="0"/>
              </a:spcBef>
              <a:buFont typeface="Arial" panose="020B0604020202020204" pitchFamily="34" charset="0"/>
              <a:buChar char="•"/>
            </a:pPr>
            <a:r>
              <a:rPr lang="en-GB" sz="2800" dirty="0">
                <a:solidFill>
                  <a:schemeClr val="tx1">
                    <a:lumMod val="65000"/>
                    <a:lumOff val="35000"/>
                  </a:schemeClr>
                </a:solidFill>
                <a:latin typeface="Comic Sans MS" panose="030F0702030302020204" pitchFamily="66" charset="0"/>
              </a:rPr>
              <a:t>Watches must not have internet access, phone functions or cameras. </a:t>
            </a:r>
          </a:p>
          <a:p>
            <a:pPr marL="571500" indent="-571500" algn="l">
              <a:spcBef>
                <a:spcPts val="0"/>
              </a:spcBef>
              <a:buFont typeface="Arial" panose="020B0604020202020204" pitchFamily="34" charset="0"/>
              <a:buChar char="•"/>
            </a:pPr>
            <a:r>
              <a:rPr lang="en-GB" sz="2800" dirty="0">
                <a:solidFill>
                  <a:schemeClr val="tx1">
                    <a:lumMod val="65000"/>
                    <a:lumOff val="35000"/>
                  </a:schemeClr>
                </a:solidFill>
                <a:latin typeface="Comic Sans MS" panose="030F0702030302020204" pitchFamily="66" charset="0"/>
              </a:rPr>
              <a:t>Long hair must be fully tied back. </a:t>
            </a:r>
          </a:p>
        </p:txBody>
      </p:sp>
      <p:sp>
        <p:nvSpPr>
          <p:cNvPr id="6" name="Title 3">
            <a:extLst>
              <a:ext uri="{FF2B5EF4-FFF2-40B4-BE49-F238E27FC236}">
                <a16:creationId xmlns:a16="http://schemas.microsoft.com/office/drawing/2014/main" id="{0FC4296D-AA93-D952-91E2-C5DDE6E57EA6}"/>
              </a:ext>
            </a:extLst>
          </p:cNvPr>
          <p:cNvSpPr txBox="1">
            <a:spLocks/>
          </p:cNvSpPr>
          <p:nvPr/>
        </p:nvSpPr>
        <p:spPr>
          <a:xfrm>
            <a:off x="2430684" y="133300"/>
            <a:ext cx="7176304" cy="1294284"/>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defRPr/>
            </a:pPr>
            <a:r>
              <a:rPr lang="en-GB" sz="6000" dirty="0">
                <a:solidFill>
                  <a:schemeClr val="tx1"/>
                </a:solidFill>
                <a:latin typeface="Comic Sans MS" panose="030F0702030302020204" pitchFamily="66" charset="0"/>
              </a:rPr>
              <a:t>Uniform</a:t>
            </a:r>
          </a:p>
        </p:txBody>
      </p:sp>
    </p:spTree>
    <p:extLst>
      <p:ext uri="{BB962C8B-B14F-4D97-AF65-F5344CB8AC3E}">
        <p14:creationId xmlns:p14="http://schemas.microsoft.com/office/powerpoint/2010/main" val="1353488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F4444CE-BC8D-4D61-B303-4C05614E62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Isosceles Triangle 11">
            <a:extLst>
              <a:ext uri="{FF2B5EF4-FFF2-40B4-BE49-F238E27FC236}">
                <a16:creationId xmlns:a16="http://schemas.microsoft.com/office/drawing/2014/main" id="{73772B81-181F-48B7-8826-4D9686D15D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Isosceles Triangle 13">
            <a:extLst>
              <a:ext uri="{FF2B5EF4-FFF2-40B4-BE49-F238E27FC236}">
                <a16:creationId xmlns:a16="http://schemas.microsoft.com/office/drawing/2014/main" id="{B2205F6E-03C6-4E92-877C-E2482F6599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aphicFrame>
        <p:nvGraphicFramePr>
          <p:cNvPr id="6" name="Subtitle 2">
            <a:extLst>
              <a:ext uri="{FF2B5EF4-FFF2-40B4-BE49-F238E27FC236}">
                <a16:creationId xmlns:a16="http://schemas.microsoft.com/office/drawing/2014/main" id="{AC7CD186-56B1-9F56-C457-3A4EDDC8C045}"/>
              </a:ext>
            </a:extLst>
          </p:cNvPr>
          <p:cNvGraphicFramePr/>
          <p:nvPr>
            <p:extLst>
              <p:ext uri="{D42A27DB-BD31-4B8C-83A1-F6EECF244321}">
                <p14:modId xmlns:p14="http://schemas.microsoft.com/office/powerpoint/2010/main" val="3440112628"/>
              </p:ext>
            </p:extLst>
          </p:nvPr>
        </p:nvGraphicFramePr>
        <p:xfrm>
          <a:off x="1286933" y="1948543"/>
          <a:ext cx="9618133" cy="409348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itle 3">
            <a:extLst>
              <a:ext uri="{FF2B5EF4-FFF2-40B4-BE49-F238E27FC236}">
                <a16:creationId xmlns:a16="http://schemas.microsoft.com/office/drawing/2014/main" id="{3EBEC521-B3F7-485D-773D-C030FA8F9BA2}"/>
              </a:ext>
            </a:extLst>
          </p:cNvPr>
          <p:cNvSpPr txBox="1">
            <a:spLocks/>
          </p:cNvSpPr>
          <p:nvPr/>
        </p:nvSpPr>
        <p:spPr>
          <a:xfrm>
            <a:off x="2430684" y="133300"/>
            <a:ext cx="7176304" cy="1294284"/>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defRPr/>
            </a:pPr>
            <a:r>
              <a:rPr lang="en-GB" sz="6000" dirty="0">
                <a:solidFill>
                  <a:schemeClr val="tx1"/>
                </a:solidFill>
                <a:latin typeface="Comic Sans MS" panose="030F0702030302020204" pitchFamily="66" charset="0"/>
              </a:rPr>
              <a:t>Attendance</a:t>
            </a:r>
          </a:p>
        </p:txBody>
      </p:sp>
    </p:spTree>
    <p:extLst>
      <p:ext uri="{BB962C8B-B14F-4D97-AF65-F5344CB8AC3E}">
        <p14:creationId xmlns:p14="http://schemas.microsoft.com/office/powerpoint/2010/main" val="13848288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6E6D00-4532-899B-92E1-87D691E13D2F}"/>
            </a:ext>
          </a:extLst>
        </p:cNvPr>
        <p:cNvGrpSpPr/>
        <p:nvPr/>
      </p:nvGrpSpPr>
      <p:grpSpPr>
        <a:xfrm>
          <a:off x="0" y="0"/>
          <a:ext cx="0" cy="0"/>
          <a:chOff x="0" y="0"/>
          <a:chExt cx="0" cy="0"/>
        </a:xfrm>
      </p:grpSpPr>
      <p:sp>
        <p:nvSpPr>
          <p:cNvPr id="3" name="Subtitle 2">
            <a:extLst>
              <a:ext uri="{FF2B5EF4-FFF2-40B4-BE49-F238E27FC236}">
                <a16:creationId xmlns:a16="http://schemas.microsoft.com/office/drawing/2014/main" id="{29A1CE10-7824-CFDC-BC25-62398E82AA33}"/>
              </a:ext>
            </a:extLst>
          </p:cNvPr>
          <p:cNvSpPr>
            <a:spLocks noGrp="1"/>
          </p:cNvSpPr>
          <p:nvPr>
            <p:ph type="subTitle" idx="1"/>
          </p:nvPr>
        </p:nvSpPr>
        <p:spPr>
          <a:xfrm>
            <a:off x="464266" y="1059612"/>
            <a:ext cx="8298611" cy="5044965"/>
          </a:xfrm>
        </p:spPr>
        <p:txBody>
          <a:bodyPr>
            <a:noAutofit/>
          </a:bodyPr>
          <a:lstStyle/>
          <a:p>
            <a:pPr marL="571500" indent="-571500" algn="l">
              <a:buFont typeface="Arial" panose="020B0604020202020204" pitchFamily="34" charset="0"/>
              <a:buChar char="•"/>
            </a:pPr>
            <a:r>
              <a:rPr lang="en-GB" sz="2800" dirty="0">
                <a:solidFill>
                  <a:schemeClr val="tx1">
                    <a:lumMod val="65000"/>
                    <a:lumOff val="35000"/>
                  </a:schemeClr>
                </a:solidFill>
                <a:latin typeface="Comic Sans MS" panose="030F0702030302020204" pitchFamily="66" charset="0"/>
              </a:rPr>
              <a:t>Is your chid eligible for Free School Meals? It enables the school to receive additional funding to support all children. Children can also attend free local camps and events in the school holidays. </a:t>
            </a:r>
          </a:p>
          <a:p>
            <a:pPr marL="571500" indent="-571500" algn="l">
              <a:buFont typeface="Arial" panose="020B0604020202020204" pitchFamily="34" charset="0"/>
              <a:buChar char="•"/>
            </a:pPr>
            <a:r>
              <a:rPr lang="en-GB" sz="2800" dirty="0">
                <a:solidFill>
                  <a:schemeClr val="tx1">
                    <a:lumMod val="65000"/>
                    <a:lumOff val="35000"/>
                  </a:schemeClr>
                </a:solidFill>
                <a:latin typeface="Comic Sans MS" panose="030F0702030302020204" pitchFamily="66" charset="0"/>
              </a:rPr>
              <a:t>We can help you with your application – arrange a time to pop into the school office or to meet with Mrs Boylan or Mrs Gammon.</a:t>
            </a:r>
          </a:p>
          <a:p>
            <a:pPr marL="571500" indent="-571500" algn="l">
              <a:buFont typeface="Arial" panose="020B0604020202020204" pitchFamily="34" charset="0"/>
              <a:buChar char="•"/>
            </a:pPr>
            <a:r>
              <a:rPr lang="en-GB" sz="3500" dirty="0">
                <a:solidFill>
                  <a:srgbClr val="FF0000"/>
                </a:solidFill>
                <a:latin typeface="NTPreCursive" panose="03000400000000000000" pitchFamily="66" charset="0"/>
                <a:hlinkClick r:id="rId2">
                  <a:extLst>
                    <a:ext uri="{A12FA001-AC4F-418D-AE19-62706E023703}">
                      <ahyp:hlinkClr xmlns:ahyp="http://schemas.microsoft.com/office/drawing/2018/hyperlinkcolor" val="tx"/>
                    </a:ext>
                  </a:extLst>
                </a:hlinkClick>
              </a:rPr>
              <a:t>Click here to make an application on Herts County website</a:t>
            </a:r>
            <a:endParaRPr lang="en-GB" sz="3500" dirty="0">
              <a:solidFill>
                <a:srgbClr val="FF0000"/>
              </a:solidFill>
              <a:latin typeface="NTPreCursive" panose="03000400000000000000" pitchFamily="66" charset="0"/>
            </a:endParaRPr>
          </a:p>
        </p:txBody>
      </p:sp>
      <p:sp>
        <p:nvSpPr>
          <p:cNvPr id="4" name="Title 3">
            <a:extLst>
              <a:ext uri="{FF2B5EF4-FFF2-40B4-BE49-F238E27FC236}">
                <a16:creationId xmlns:a16="http://schemas.microsoft.com/office/drawing/2014/main" id="{6A7DB706-16D3-86ED-FBB8-FB0BAF409012}"/>
              </a:ext>
            </a:extLst>
          </p:cNvPr>
          <p:cNvSpPr>
            <a:spLocks noGrp="1"/>
          </p:cNvSpPr>
          <p:nvPr>
            <p:ph type="ctrTitle"/>
          </p:nvPr>
        </p:nvSpPr>
        <p:spPr>
          <a:xfrm>
            <a:off x="956931" y="515665"/>
            <a:ext cx="7982118" cy="646386"/>
          </a:xfrm>
        </p:spPr>
        <p:txBody>
          <a:bodyPr/>
          <a:lstStyle/>
          <a:p>
            <a:pPr algn="ctr"/>
            <a:r>
              <a:rPr lang="en-GB" sz="6000" dirty="0">
                <a:solidFill>
                  <a:schemeClr val="tx1"/>
                </a:solidFill>
                <a:latin typeface="Comic Sans MS" panose="030F0702030302020204" pitchFamily="66" charset="0"/>
              </a:rPr>
              <a:t>Free School Meals</a:t>
            </a:r>
          </a:p>
        </p:txBody>
      </p:sp>
      <p:pic>
        <p:nvPicPr>
          <p:cNvPr id="5" name="Picture 4">
            <a:extLst>
              <a:ext uri="{FF2B5EF4-FFF2-40B4-BE49-F238E27FC236}">
                <a16:creationId xmlns:a16="http://schemas.microsoft.com/office/drawing/2014/main" id="{E844C0FF-52A1-8871-AE2F-F2BBCE80E0D3}"/>
              </a:ext>
            </a:extLst>
          </p:cNvPr>
          <p:cNvPicPr>
            <a:picLocks noChangeAspect="1"/>
          </p:cNvPicPr>
          <p:nvPr/>
        </p:nvPicPr>
        <p:blipFill>
          <a:blip r:embed="rId3"/>
          <a:stretch>
            <a:fillRect/>
          </a:stretch>
        </p:blipFill>
        <p:spPr>
          <a:xfrm>
            <a:off x="8939048" y="2337758"/>
            <a:ext cx="2788686" cy="2771073"/>
          </a:xfrm>
          <a:prstGeom prst="rect">
            <a:avLst/>
          </a:prstGeom>
        </p:spPr>
      </p:pic>
    </p:spTree>
    <p:extLst>
      <p:ext uri="{BB962C8B-B14F-4D97-AF65-F5344CB8AC3E}">
        <p14:creationId xmlns:p14="http://schemas.microsoft.com/office/powerpoint/2010/main" val="4888415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54F33FD-09BC-FFEB-465A-F01F4A7DDA27}"/>
              </a:ext>
            </a:extLst>
          </p:cNvPr>
          <p:cNvSpPr>
            <a:spLocks noGrp="1"/>
          </p:cNvSpPr>
          <p:nvPr>
            <p:ph type="ctrTitle"/>
          </p:nvPr>
        </p:nvSpPr>
        <p:spPr>
          <a:xfrm>
            <a:off x="2192620" y="0"/>
            <a:ext cx="6605751" cy="1248382"/>
          </a:xfrm>
        </p:spPr>
        <p:txBody>
          <a:bodyPr>
            <a:normAutofit fontScale="90000"/>
          </a:bodyPr>
          <a:lstStyle/>
          <a:p>
            <a:pPr algn="ctr" eaLnBrk="1" fontAlgn="auto" hangingPunct="1">
              <a:spcAft>
                <a:spcPts val="0"/>
              </a:spcAft>
              <a:defRPr/>
            </a:pPr>
            <a:r>
              <a:rPr lang="en-GB" sz="8000" dirty="0">
                <a:solidFill>
                  <a:schemeClr val="tx1"/>
                </a:solidFill>
                <a:latin typeface="Comic Sans MS" panose="030F0702030302020204" pitchFamily="66" charset="0"/>
              </a:rPr>
              <a:t>Expectations</a:t>
            </a:r>
            <a:r>
              <a:rPr lang="en-GB" sz="8000" dirty="0">
                <a:solidFill>
                  <a:schemeClr val="tx1"/>
                </a:solidFill>
                <a:latin typeface="NTPreCursive" panose="03000400000000000000" pitchFamily="66" charset="0"/>
              </a:rPr>
              <a:t> </a:t>
            </a:r>
          </a:p>
        </p:txBody>
      </p:sp>
      <p:sp>
        <p:nvSpPr>
          <p:cNvPr id="11267" name="Subtitle 2">
            <a:extLst>
              <a:ext uri="{FF2B5EF4-FFF2-40B4-BE49-F238E27FC236}">
                <a16:creationId xmlns:a16="http://schemas.microsoft.com/office/drawing/2014/main" id="{3AE9AEDC-3451-FFC2-5CE5-243E958B9573}"/>
              </a:ext>
            </a:extLst>
          </p:cNvPr>
          <p:cNvSpPr>
            <a:spLocks noGrp="1"/>
          </p:cNvSpPr>
          <p:nvPr>
            <p:ph type="subTitle" idx="1"/>
          </p:nvPr>
        </p:nvSpPr>
        <p:spPr>
          <a:xfrm>
            <a:off x="1886546" y="1248382"/>
            <a:ext cx="7037407" cy="5511619"/>
          </a:xfrm>
        </p:spPr>
        <p:txBody>
          <a:bodyPr>
            <a:normAutofit/>
          </a:bodyPr>
          <a:lstStyle/>
          <a:p>
            <a:pPr marL="571500" marR="0" indent="-571500" algn="l" eaLnBrk="1" hangingPunct="1">
              <a:lnSpc>
                <a:spcPct val="80000"/>
              </a:lnSpc>
              <a:buFont typeface="Arial" panose="020B0604020202020204" pitchFamily="34" charset="0"/>
              <a:buChar char="•"/>
            </a:pPr>
            <a:r>
              <a:rPr lang="en-GB" altLang="en-US" sz="2800" b="1" dirty="0">
                <a:solidFill>
                  <a:schemeClr val="tx1"/>
                </a:solidFill>
                <a:latin typeface="Comic Sans MS" panose="030F0702030302020204" pitchFamily="66" charset="0"/>
              </a:rPr>
              <a:t>Teamwork </a:t>
            </a:r>
            <a:r>
              <a:rPr lang="en-GB" altLang="en-US" sz="2800" dirty="0">
                <a:solidFill>
                  <a:schemeClr val="tx1"/>
                </a:solidFill>
                <a:latin typeface="Comic Sans MS" panose="030F0702030302020204" pitchFamily="66" charset="0"/>
              </a:rPr>
              <a:t>– in talk partners, groups and various roles</a:t>
            </a:r>
          </a:p>
          <a:p>
            <a:pPr marL="571500" marR="0" indent="-571500" algn="l" eaLnBrk="1" hangingPunct="1">
              <a:lnSpc>
                <a:spcPct val="80000"/>
              </a:lnSpc>
              <a:buFont typeface="Arial" panose="020B0604020202020204" pitchFamily="34" charset="0"/>
              <a:buChar char="•"/>
            </a:pPr>
            <a:r>
              <a:rPr lang="en-GB" altLang="en-US" sz="2800" b="1" dirty="0">
                <a:solidFill>
                  <a:schemeClr val="tx1"/>
                </a:solidFill>
                <a:latin typeface="Comic Sans MS" panose="030F0702030302020204" pitchFamily="66" charset="0"/>
              </a:rPr>
              <a:t>Respect </a:t>
            </a:r>
            <a:r>
              <a:rPr lang="en-GB" altLang="en-US" sz="2800" dirty="0">
                <a:solidFill>
                  <a:schemeClr val="tx1"/>
                </a:solidFill>
                <a:latin typeface="Comic Sans MS" panose="030F0702030302020204" pitchFamily="66" charset="0"/>
              </a:rPr>
              <a:t>– for others, equipment, themselves</a:t>
            </a:r>
          </a:p>
          <a:p>
            <a:pPr marL="571500" marR="0" indent="-571500" algn="l" eaLnBrk="1" hangingPunct="1">
              <a:lnSpc>
                <a:spcPct val="80000"/>
              </a:lnSpc>
              <a:buFont typeface="Arial" panose="020B0604020202020204" pitchFamily="34" charset="0"/>
              <a:buChar char="•"/>
            </a:pPr>
            <a:r>
              <a:rPr lang="en-GB" altLang="en-US" sz="2800" b="1" dirty="0">
                <a:solidFill>
                  <a:schemeClr val="tx1"/>
                </a:solidFill>
                <a:latin typeface="Comic Sans MS" panose="030F0702030302020204" pitchFamily="66" charset="0"/>
              </a:rPr>
              <a:t>Presentation</a:t>
            </a:r>
            <a:r>
              <a:rPr lang="en-GB" altLang="en-US" sz="2800" dirty="0">
                <a:solidFill>
                  <a:schemeClr val="tx1"/>
                </a:solidFill>
                <a:latin typeface="Comic Sans MS" panose="030F0702030302020204" pitchFamily="66" charset="0"/>
              </a:rPr>
              <a:t> including handwriting– to take pride in their work and learning</a:t>
            </a:r>
          </a:p>
          <a:p>
            <a:pPr marL="571500" marR="0" indent="-571500" algn="l" eaLnBrk="1" hangingPunct="1">
              <a:lnSpc>
                <a:spcPct val="80000"/>
              </a:lnSpc>
              <a:buFont typeface="Arial" panose="020B0604020202020204" pitchFamily="34" charset="0"/>
              <a:buChar char="•"/>
            </a:pPr>
            <a:r>
              <a:rPr lang="en-GB" altLang="en-US" sz="2800" b="1" dirty="0">
                <a:solidFill>
                  <a:schemeClr val="tx1"/>
                </a:solidFill>
                <a:latin typeface="Comic Sans MS" panose="030F0702030302020204" pitchFamily="66" charset="0"/>
              </a:rPr>
              <a:t>Personal responsibility </a:t>
            </a:r>
            <a:r>
              <a:rPr lang="en-GB" altLang="en-US" sz="2800" dirty="0">
                <a:solidFill>
                  <a:schemeClr val="tx1"/>
                </a:solidFill>
                <a:latin typeface="Comic Sans MS" panose="030F0702030302020204" pitchFamily="66" charset="0"/>
              </a:rPr>
              <a:t>– organising themselves, remembering equipment, passing on letters, remembering kits </a:t>
            </a:r>
          </a:p>
          <a:p>
            <a:pPr marL="571500" marR="0" indent="-571500" algn="l" eaLnBrk="1" hangingPunct="1">
              <a:lnSpc>
                <a:spcPct val="80000"/>
              </a:lnSpc>
              <a:buFont typeface="Arial" panose="020B0604020202020204" pitchFamily="34" charset="0"/>
              <a:buChar char="•"/>
            </a:pPr>
            <a:r>
              <a:rPr lang="en-GB" altLang="en-US" sz="2800" b="1" dirty="0">
                <a:solidFill>
                  <a:schemeClr val="tx1"/>
                </a:solidFill>
                <a:latin typeface="Comic Sans MS" panose="030F0702030302020204" pitchFamily="66" charset="0"/>
              </a:rPr>
              <a:t>Role model </a:t>
            </a:r>
            <a:r>
              <a:rPr lang="en-GB" altLang="en-US" sz="2800" dirty="0">
                <a:solidFill>
                  <a:schemeClr val="tx1"/>
                </a:solidFill>
                <a:latin typeface="Comic Sans MS" panose="030F0702030302020204" pitchFamily="66" charset="0"/>
              </a:rPr>
              <a:t>– setting an example of our values and behaviour expectations </a:t>
            </a:r>
          </a:p>
          <a:p>
            <a:pPr marL="571500" marR="0" indent="-571500" algn="l" eaLnBrk="1" hangingPunct="1">
              <a:lnSpc>
                <a:spcPct val="80000"/>
              </a:lnSpc>
              <a:buFont typeface="Arial" panose="020B0604020202020204" pitchFamily="34" charset="0"/>
              <a:buChar char="•"/>
            </a:pPr>
            <a:r>
              <a:rPr lang="en-GB" altLang="en-US" sz="2800" b="1" dirty="0">
                <a:solidFill>
                  <a:schemeClr val="tx1"/>
                </a:solidFill>
                <a:latin typeface="Comic Sans MS" panose="030F0702030302020204" pitchFamily="66" charset="0"/>
              </a:rPr>
              <a:t>Attendance </a:t>
            </a:r>
          </a:p>
        </p:txBody>
      </p:sp>
      <p:pic>
        <p:nvPicPr>
          <p:cNvPr id="2" name="Picture 2" descr="Kingfisher Bird Free Transparent Image HD Transparent HQ PNG Download |  FreePNGImg">
            <a:extLst>
              <a:ext uri="{FF2B5EF4-FFF2-40B4-BE49-F238E27FC236}">
                <a16:creationId xmlns:a16="http://schemas.microsoft.com/office/drawing/2014/main" id="{C687A003-8451-D626-9A73-B21254E227A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90006" y="4029604"/>
            <a:ext cx="4239321" cy="282839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FAF4755-FEB1-A635-64F2-CCB94887850C}"/>
              </a:ext>
            </a:extLst>
          </p:cNvPr>
          <p:cNvSpPr>
            <a:spLocks noGrp="1"/>
          </p:cNvSpPr>
          <p:nvPr>
            <p:ph type="ctrTitle"/>
          </p:nvPr>
        </p:nvSpPr>
        <p:spPr>
          <a:xfrm>
            <a:off x="1119352" y="87001"/>
            <a:ext cx="8292661" cy="1473512"/>
          </a:xfrm>
        </p:spPr>
        <p:txBody>
          <a:bodyPr/>
          <a:lstStyle/>
          <a:p>
            <a:pPr algn="ctr" eaLnBrk="1" fontAlgn="auto" hangingPunct="1">
              <a:spcAft>
                <a:spcPts val="0"/>
              </a:spcAft>
              <a:defRPr/>
            </a:pPr>
            <a:r>
              <a:rPr lang="en-GB" sz="6600" dirty="0">
                <a:solidFill>
                  <a:schemeClr val="tx1"/>
                </a:solidFill>
                <a:latin typeface="Comic Sans MS" panose="030F0702030302020204" pitchFamily="66" charset="0"/>
              </a:rPr>
              <a:t>Friendships</a:t>
            </a:r>
          </a:p>
        </p:txBody>
      </p:sp>
      <p:sp>
        <p:nvSpPr>
          <p:cNvPr id="12291" name="Subtitle 2">
            <a:extLst>
              <a:ext uri="{FF2B5EF4-FFF2-40B4-BE49-F238E27FC236}">
                <a16:creationId xmlns:a16="http://schemas.microsoft.com/office/drawing/2014/main" id="{2ED55DAB-C31F-AFE2-5953-EB9806E95594}"/>
              </a:ext>
            </a:extLst>
          </p:cNvPr>
          <p:cNvSpPr>
            <a:spLocks noGrp="1"/>
          </p:cNvSpPr>
          <p:nvPr>
            <p:ph type="subTitle" idx="1"/>
          </p:nvPr>
        </p:nvSpPr>
        <p:spPr>
          <a:xfrm>
            <a:off x="2291787" y="1560513"/>
            <a:ext cx="7120226" cy="5297487"/>
          </a:xfrm>
        </p:spPr>
        <p:txBody>
          <a:bodyPr>
            <a:normAutofit/>
          </a:bodyPr>
          <a:lstStyle/>
          <a:p>
            <a:pPr marL="571500" marR="0" indent="-571500" algn="l" eaLnBrk="1" hangingPunct="1">
              <a:buFont typeface="Arial" panose="020B0604020202020204" pitchFamily="34" charset="0"/>
              <a:buChar char="•"/>
            </a:pPr>
            <a:r>
              <a:rPr lang="en-GB" altLang="en-US" sz="2800" dirty="0">
                <a:solidFill>
                  <a:schemeClr val="tx1"/>
                </a:solidFill>
                <a:latin typeface="Comic Sans MS" panose="030F0702030302020204" pitchFamily="66" charset="0"/>
              </a:rPr>
              <a:t>Responsibility for behaviour</a:t>
            </a:r>
          </a:p>
          <a:p>
            <a:pPr marL="571500" marR="0" indent="-571500" algn="l" eaLnBrk="1" hangingPunct="1">
              <a:buFont typeface="Arial" panose="020B0604020202020204" pitchFamily="34" charset="0"/>
              <a:buChar char="•"/>
            </a:pPr>
            <a:r>
              <a:rPr lang="en-GB" altLang="en-US" sz="2800" dirty="0">
                <a:solidFill>
                  <a:schemeClr val="tx1"/>
                </a:solidFill>
                <a:latin typeface="Comic Sans MS" panose="030F0702030302020204" pitchFamily="66" charset="0"/>
              </a:rPr>
              <a:t>Growing in maturity  </a:t>
            </a:r>
          </a:p>
          <a:p>
            <a:pPr marL="571500" marR="0" indent="-571500" algn="l" eaLnBrk="1" hangingPunct="1">
              <a:buFont typeface="Arial" panose="020B0604020202020204" pitchFamily="34" charset="0"/>
              <a:buChar char="•"/>
            </a:pPr>
            <a:r>
              <a:rPr lang="en-GB" altLang="en-US" sz="2800" dirty="0">
                <a:solidFill>
                  <a:schemeClr val="tx1"/>
                </a:solidFill>
                <a:latin typeface="Comic Sans MS" panose="030F0702030302020204" pitchFamily="66" charset="0"/>
              </a:rPr>
              <a:t>How do we make amends and react better next time?</a:t>
            </a:r>
          </a:p>
          <a:p>
            <a:pPr marL="571500" marR="0" indent="-571500" algn="l" eaLnBrk="1" hangingPunct="1">
              <a:buFont typeface="Arial" panose="020B0604020202020204" pitchFamily="34" charset="0"/>
              <a:buChar char="•"/>
            </a:pPr>
            <a:r>
              <a:rPr lang="en-GB" altLang="en-US" sz="2800" dirty="0">
                <a:solidFill>
                  <a:schemeClr val="tx1"/>
                </a:solidFill>
                <a:latin typeface="Comic Sans MS" panose="030F0702030302020204" pitchFamily="66" charset="0"/>
              </a:rPr>
              <a:t>Please let us know if your child is concerned about a friendship, or feels they are being treated inappropriately by others</a:t>
            </a:r>
          </a:p>
          <a:p>
            <a:pPr marL="571500" marR="0" indent="-571500" algn="l" eaLnBrk="1" hangingPunct="1">
              <a:buFont typeface="Arial" panose="020B0604020202020204" pitchFamily="34" charset="0"/>
              <a:buChar char="•"/>
            </a:pPr>
            <a:r>
              <a:rPr lang="en-GB" altLang="en-US" sz="2800" dirty="0">
                <a:solidFill>
                  <a:schemeClr val="tx1"/>
                </a:solidFill>
                <a:latin typeface="Comic Sans MS" panose="030F0702030302020204" pitchFamily="66" charset="0"/>
              </a:rPr>
              <a:t>In preparation for residentials, consider sleep-overs!</a:t>
            </a:r>
          </a:p>
        </p:txBody>
      </p:sp>
      <p:pic>
        <p:nvPicPr>
          <p:cNvPr id="5" name="Picture 2" descr="Kingfisher Bird Free Transparent Image HD Transparent HQ PNG Download |  FreePNGImg">
            <a:extLst>
              <a:ext uri="{FF2B5EF4-FFF2-40B4-BE49-F238E27FC236}">
                <a16:creationId xmlns:a16="http://schemas.microsoft.com/office/drawing/2014/main" id="{F2BC080A-9538-3F16-2562-D0DDD166EF0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90006" y="4029604"/>
            <a:ext cx="4239321" cy="282839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C68CB1E-25E8-009F-F6E5-B5EA4E2E9BCF}"/>
              </a:ext>
            </a:extLst>
          </p:cNvPr>
          <p:cNvSpPr>
            <a:spLocks noGrp="1"/>
          </p:cNvSpPr>
          <p:nvPr>
            <p:ph type="ctrTitle"/>
          </p:nvPr>
        </p:nvSpPr>
        <p:spPr>
          <a:xfrm>
            <a:off x="2333297" y="-101281"/>
            <a:ext cx="6605751" cy="1646302"/>
          </a:xfrm>
        </p:spPr>
        <p:txBody>
          <a:bodyPr>
            <a:normAutofit/>
          </a:bodyPr>
          <a:lstStyle/>
          <a:p>
            <a:pPr algn="ctr" eaLnBrk="1" fontAlgn="auto" hangingPunct="1">
              <a:spcAft>
                <a:spcPts val="0"/>
              </a:spcAft>
              <a:defRPr/>
            </a:pPr>
            <a:r>
              <a:rPr lang="en-GB" sz="8000" dirty="0">
                <a:solidFill>
                  <a:schemeClr val="tx1"/>
                </a:solidFill>
                <a:latin typeface="Comic Sans MS" panose="030F0702030302020204" pitchFamily="66" charset="0"/>
              </a:rPr>
              <a:t>Help at home</a:t>
            </a:r>
          </a:p>
        </p:txBody>
      </p:sp>
      <p:sp>
        <p:nvSpPr>
          <p:cNvPr id="15363" name="Subtitle 2">
            <a:extLst>
              <a:ext uri="{FF2B5EF4-FFF2-40B4-BE49-F238E27FC236}">
                <a16:creationId xmlns:a16="http://schemas.microsoft.com/office/drawing/2014/main" id="{1444E2C4-36DC-2838-9273-378760C876A8}"/>
              </a:ext>
            </a:extLst>
          </p:cNvPr>
          <p:cNvSpPr>
            <a:spLocks noGrp="1"/>
          </p:cNvSpPr>
          <p:nvPr>
            <p:ph type="subTitle" idx="1"/>
          </p:nvPr>
        </p:nvSpPr>
        <p:spPr>
          <a:xfrm>
            <a:off x="2523281" y="2523281"/>
            <a:ext cx="7358907" cy="4066432"/>
          </a:xfrm>
        </p:spPr>
        <p:txBody>
          <a:bodyPr/>
          <a:lstStyle/>
          <a:p>
            <a:pPr marL="571500" marR="0" indent="-571500" algn="l" eaLnBrk="1" hangingPunct="1">
              <a:lnSpc>
                <a:spcPct val="90000"/>
              </a:lnSpc>
              <a:buFont typeface="Arial" panose="020B0604020202020204" pitchFamily="34" charset="0"/>
              <a:buChar char="•"/>
            </a:pPr>
            <a:r>
              <a:rPr lang="en-GB" altLang="en-US" sz="2400" dirty="0">
                <a:solidFill>
                  <a:schemeClr val="tx1"/>
                </a:solidFill>
                <a:latin typeface="Comic Sans MS" panose="030F0702030302020204" pitchFamily="66" charset="0"/>
              </a:rPr>
              <a:t>Supporting home learning </a:t>
            </a:r>
          </a:p>
          <a:p>
            <a:pPr marL="571500" marR="0" indent="-571500" algn="l" eaLnBrk="1" hangingPunct="1">
              <a:lnSpc>
                <a:spcPct val="90000"/>
              </a:lnSpc>
              <a:buFont typeface="Arial" panose="020B0604020202020204" pitchFamily="34" charset="0"/>
              <a:buChar char="•"/>
            </a:pPr>
            <a:r>
              <a:rPr lang="en-GB" altLang="en-US" sz="2400" dirty="0">
                <a:solidFill>
                  <a:schemeClr val="tx1"/>
                </a:solidFill>
                <a:latin typeface="Comic Sans MS" panose="030F0702030302020204" pitchFamily="66" charset="0"/>
              </a:rPr>
              <a:t>Helping with organisation</a:t>
            </a:r>
          </a:p>
          <a:p>
            <a:pPr marL="571500" marR="0" indent="-571500" algn="l" eaLnBrk="1" hangingPunct="1">
              <a:lnSpc>
                <a:spcPct val="90000"/>
              </a:lnSpc>
              <a:buFont typeface="Arial" panose="020B0604020202020204" pitchFamily="34" charset="0"/>
              <a:buChar char="•"/>
            </a:pPr>
            <a:r>
              <a:rPr lang="en-GB" altLang="en-US" sz="2400" dirty="0">
                <a:solidFill>
                  <a:schemeClr val="tx1"/>
                </a:solidFill>
                <a:latin typeface="Comic Sans MS" panose="030F0702030302020204" pitchFamily="66" charset="0"/>
              </a:rPr>
              <a:t>TT Rockstars </a:t>
            </a:r>
          </a:p>
          <a:p>
            <a:pPr marL="571500" marR="0" indent="-571500" algn="l" eaLnBrk="1" hangingPunct="1">
              <a:lnSpc>
                <a:spcPct val="90000"/>
              </a:lnSpc>
              <a:buFont typeface="Arial" panose="020B0604020202020204" pitchFamily="34" charset="0"/>
              <a:buChar char="•"/>
            </a:pPr>
            <a:r>
              <a:rPr lang="en-GB" altLang="en-US" sz="2400" dirty="0">
                <a:solidFill>
                  <a:schemeClr val="tx1"/>
                </a:solidFill>
                <a:latin typeface="Comic Sans MS" panose="030F0702030302020204" pitchFamily="66" charset="0"/>
              </a:rPr>
              <a:t>Reading</a:t>
            </a:r>
          </a:p>
          <a:p>
            <a:pPr marL="571500" marR="0" indent="-571500" algn="l" eaLnBrk="1" hangingPunct="1">
              <a:lnSpc>
                <a:spcPct val="90000"/>
              </a:lnSpc>
              <a:buFont typeface="Arial" panose="020B0604020202020204" pitchFamily="34" charset="0"/>
              <a:buChar char="•"/>
            </a:pPr>
            <a:r>
              <a:rPr lang="en-GB" altLang="en-US" sz="2400" dirty="0">
                <a:solidFill>
                  <a:schemeClr val="tx1"/>
                </a:solidFill>
                <a:latin typeface="Comic Sans MS" panose="030F0702030302020204" pitchFamily="66" charset="0"/>
              </a:rPr>
              <a:t>Positive mindset and promoting resilience </a:t>
            </a:r>
          </a:p>
          <a:p>
            <a:pPr marL="571500" marR="0" indent="-571500" algn="l" eaLnBrk="1" hangingPunct="1">
              <a:lnSpc>
                <a:spcPct val="90000"/>
              </a:lnSpc>
              <a:buFont typeface="Arial" panose="020B0604020202020204" pitchFamily="34" charset="0"/>
              <a:buChar char="•"/>
            </a:pPr>
            <a:r>
              <a:rPr lang="en-GB" altLang="en-US" sz="2400" dirty="0">
                <a:solidFill>
                  <a:schemeClr val="tx1"/>
                </a:solidFill>
                <a:latin typeface="Comic Sans MS" panose="030F0702030302020204" pitchFamily="66" charset="0"/>
              </a:rPr>
              <a:t>Clubs – great for skills building</a:t>
            </a:r>
          </a:p>
          <a:p>
            <a:pPr marL="571500" marR="0" indent="-571500" algn="l" eaLnBrk="1" hangingPunct="1">
              <a:lnSpc>
                <a:spcPct val="90000"/>
              </a:lnSpc>
              <a:buFont typeface="Arial" panose="020B0604020202020204" pitchFamily="34" charset="0"/>
              <a:buChar char="•"/>
            </a:pPr>
            <a:r>
              <a:rPr lang="en-GB" altLang="en-US" sz="2400" dirty="0">
                <a:solidFill>
                  <a:schemeClr val="tx1"/>
                </a:solidFill>
                <a:latin typeface="Comic Sans MS" panose="030F0702030302020204" pitchFamily="66" charset="0"/>
              </a:rPr>
              <a:t>Topic webs (school website)</a:t>
            </a:r>
          </a:p>
        </p:txBody>
      </p:sp>
      <p:pic>
        <p:nvPicPr>
          <p:cNvPr id="2" name="Picture 2" descr="Kingfisher Bird Free Transparent Image HD Transparent HQ PNG Download |  FreePNGImg">
            <a:extLst>
              <a:ext uri="{FF2B5EF4-FFF2-40B4-BE49-F238E27FC236}">
                <a16:creationId xmlns:a16="http://schemas.microsoft.com/office/drawing/2014/main" id="{A5BB7B48-D2F9-9CDC-2FB6-73D8F43E0EA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90006" y="4029604"/>
            <a:ext cx="4239321" cy="282839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7716C520-DDD6-0EE3-B45A-1A8C504910C6}"/>
              </a:ext>
            </a:extLst>
          </p:cNvPr>
          <p:cNvPicPr>
            <a:picLocks noGrp="1" noChangeAspect="1"/>
          </p:cNvPicPr>
          <p:nvPr>
            <p:ph idx="1"/>
          </p:nvPr>
        </p:nvPicPr>
        <p:blipFill>
          <a:blip r:embed="rId2"/>
          <a:stretch>
            <a:fillRect/>
          </a:stretch>
        </p:blipFill>
        <p:spPr>
          <a:xfrm>
            <a:off x="196607" y="350286"/>
            <a:ext cx="3838374" cy="5323150"/>
          </a:xfrm>
        </p:spPr>
      </p:pic>
      <p:sp>
        <p:nvSpPr>
          <p:cNvPr id="4" name="Title 3">
            <a:extLst>
              <a:ext uri="{FF2B5EF4-FFF2-40B4-BE49-F238E27FC236}">
                <a16:creationId xmlns:a16="http://schemas.microsoft.com/office/drawing/2014/main" id="{774A26E2-D1F2-3CBB-2CA2-37B1652AFD6A}"/>
              </a:ext>
            </a:extLst>
          </p:cNvPr>
          <p:cNvSpPr txBox="1">
            <a:spLocks/>
          </p:cNvSpPr>
          <p:nvPr/>
        </p:nvSpPr>
        <p:spPr>
          <a:xfrm>
            <a:off x="3699873" y="271306"/>
            <a:ext cx="6605751" cy="1293812"/>
          </a:xfrm>
          <a:prstGeom prst="rect">
            <a:avLst/>
          </a:prstGeom>
        </p:spPr>
        <p:txBody>
          <a:bodyPr vert="horz" lIns="91440" tIns="45720" rIns="91440" bIns="45720" rtlCol="0" anchor="t">
            <a:normAutofit lnSpcReduction="10000"/>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defRPr/>
            </a:pPr>
            <a:r>
              <a:rPr lang="en-GB" sz="8000" dirty="0">
                <a:solidFill>
                  <a:schemeClr val="tx1"/>
                </a:solidFill>
                <a:latin typeface="Comic Sans MS" panose="030F0702030302020204" pitchFamily="66" charset="0"/>
              </a:rPr>
              <a:t>MTC</a:t>
            </a:r>
          </a:p>
        </p:txBody>
      </p:sp>
      <p:sp>
        <p:nvSpPr>
          <p:cNvPr id="8" name="TextBox 7">
            <a:extLst>
              <a:ext uri="{FF2B5EF4-FFF2-40B4-BE49-F238E27FC236}">
                <a16:creationId xmlns:a16="http://schemas.microsoft.com/office/drawing/2014/main" id="{97C80C25-C053-E1E6-CED3-78109ADC7DDC}"/>
              </a:ext>
            </a:extLst>
          </p:cNvPr>
          <p:cNvSpPr txBox="1"/>
          <p:nvPr/>
        </p:nvSpPr>
        <p:spPr>
          <a:xfrm>
            <a:off x="4034981" y="1801182"/>
            <a:ext cx="6104372" cy="4349909"/>
          </a:xfrm>
          <a:prstGeom prst="rect">
            <a:avLst/>
          </a:prstGeom>
          <a:noFill/>
        </p:spPr>
        <p:txBody>
          <a:bodyPr wrap="square">
            <a:spAutoFit/>
          </a:bodyPr>
          <a:lstStyle/>
          <a:p>
            <a:pPr>
              <a:lnSpc>
                <a:spcPct val="107000"/>
              </a:lnSpc>
              <a:spcAft>
                <a:spcPts val="800"/>
              </a:spcAft>
            </a:pPr>
            <a:r>
              <a:rPr lang="en-GB" sz="2400" b="1" u="sng" dirty="0">
                <a:effectLst/>
                <a:latin typeface="Calibri" panose="020F0502020204030204" pitchFamily="34" charset="0"/>
                <a:ea typeface="Calibri" panose="020F0502020204030204" pitchFamily="34" charset="0"/>
              </a:rPr>
              <a:t>What is the Multiplication Tables Check?</a:t>
            </a:r>
            <a:endParaRPr lang="en-GB" sz="1800" dirty="0">
              <a:effectLst/>
              <a:latin typeface="Calibri" panose="020F0502020204030204" pitchFamily="34" charset="0"/>
              <a:ea typeface="Calibri" panose="020F0502020204030204" pitchFamily="34" charset="0"/>
            </a:endParaRPr>
          </a:p>
          <a:p>
            <a:pPr marL="342900" lvl="0" indent="-342900">
              <a:lnSpc>
                <a:spcPct val="107000"/>
              </a:lnSpc>
              <a:spcAft>
                <a:spcPts val="800"/>
              </a:spcAft>
              <a:buFont typeface="Arial" panose="020B0604020202020204" pitchFamily="34" charset="0"/>
              <a:buChar char="●"/>
            </a:pPr>
            <a:r>
              <a:rPr lang="en-GB" sz="1800" dirty="0">
                <a:solidFill>
                  <a:srgbClr val="000000"/>
                </a:solidFill>
                <a:effectLst/>
                <a:latin typeface="Noto Sans Symbols"/>
                <a:ea typeface="Noto Sans Symbols"/>
                <a:cs typeface="Noto Sans Symbols"/>
              </a:rPr>
              <a:t>The checks consist of 25 times tables questions. The questions will only be multiplication, and they will go up to 12×12. </a:t>
            </a:r>
          </a:p>
          <a:p>
            <a:pPr marL="342900" lvl="0" indent="-342900">
              <a:lnSpc>
                <a:spcPct val="107000"/>
              </a:lnSpc>
              <a:spcAft>
                <a:spcPts val="800"/>
              </a:spcAft>
              <a:buFont typeface="Arial" panose="020B0604020202020204" pitchFamily="34" charset="0"/>
              <a:buChar char="●"/>
            </a:pPr>
            <a:r>
              <a:rPr lang="en-GB" sz="1800" dirty="0">
                <a:solidFill>
                  <a:srgbClr val="000000"/>
                </a:solidFill>
                <a:effectLst/>
                <a:latin typeface="Noto Sans Symbols"/>
                <a:ea typeface="Noto Sans Symbols"/>
                <a:cs typeface="Noto Sans Symbols"/>
              </a:rPr>
              <a:t>There will be 6 seconds to answer each question. </a:t>
            </a:r>
            <a:endParaRPr lang="en-GB" sz="1800" dirty="0">
              <a:effectLst/>
              <a:latin typeface="Noto Sans Symbols"/>
              <a:ea typeface="Noto Sans Symbols"/>
              <a:cs typeface="Noto Sans Symbols"/>
            </a:endParaRPr>
          </a:p>
          <a:p>
            <a:pPr marL="342900" lvl="0" indent="-342900">
              <a:lnSpc>
                <a:spcPct val="107000"/>
              </a:lnSpc>
              <a:spcAft>
                <a:spcPts val="800"/>
              </a:spcAft>
              <a:buFont typeface="Arial" panose="020B0604020202020204" pitchFamily="34" charset="0"/>
              <a:buChar char="●"/>
            </a:pPr>
            <a:r>
              <a:rPr lang="en-GB" sz="1800" dirty="0">
                <a:solidFill>
                  <a:srgbClr val="000000"/>
                </a:solidFill>
                <a:effectLst/>
                <a:latin typeface="Noto Sans Symbols"/>
                <a:ea typeface="Noto Sans Symbols"/>
                <a:cs typeface="Noto Sans Symbols"/>
              </a:rPr>
              <a:t>The check will be taken online during school time.</a:t>
            </a:r>
            <a:endParaRPr lang="en-GB" sz="1800" dirty="0">
              <a:effectLst/>
              <a:latin typeface="Noto Sans Symbols"/>
              <a:ea typeface="Noto Sans Symbols"/>
              <a:cs typeface="Noto Sans Symbols"/>
            </a:endParaRPr>
          </a:p>
          <a:p>
            <a:pPr marL="342900" lvl="0" indent="-342900">
              <a:lnSpc>
                <a:spcPct val="107000"/>
              </a:lnSpc>
              <a:spcAft>
                <a:spcPts val="800"/>
              </a:spcAft>
              <a:buFont typeface="Arial" panose="020B0604020202020204" pitchFamily="34" charset="0"/>
              <a:buChar char="●"/>
            </a:pPr>
            <a:r>
              <a:rPr lang="en-GB" sz="1800" dirty="0">
                <a:solidFill>
                  <a:srgbClr val="000000"/>
                </a:solidFill>
                <a:effectLst/>
                <a:latin typeface="Noto Sans Symbols"/>
                <a:ea typeface="Noto Sans Symbols"/>
                <a:cs typeface="Noto Sans Symbols"/>
              </a:rPr>
              <a:t>There is no pass mark. </a:t>
            </a:r>
          </a:p>
          <a:p>
            <a:pPr marL="342900" indent="-342900">
              <a:lnSpc>
                <a:spcPct val="107000"/>
              </a:lnSpc>
              <a:spcAft>
                <a:spcPts val="800"/>
              </a:spcAft>
              <a:buFont typeface="Arial" panose="020B0604020202020204" pitchFamily="34" charset="0"/>
              <a:buChar char="●"/>
            </a:pPr>
            <a:r>
              <a:rPr lang="en-GB" sz="1800" dirty="0">
                <a:effectLst/>
                <a:latin typeface="Calibri" panose="020F0502020204030204" pitchFamily="34" charset="0"/>
                <a:ea typeface="Calibri" panose="020F0502020204030204" pitchFamily="34" charset="0"/>
              </a:rPr>
              <a:t>But why are times tables so important? Having rapid recall of times tables makes other areas of maths much easier. </a:t>
            </a:r>
            <a:r>
              <a:rPr lang="en-GB" dirty="0">
                <a:latin typeface="Calibri" panose="020F0502020204030204" pitchFamily="34" charset="0"/>
                <a:ea typeface="Calibri" panose="020F0502020204030204" pitchFamily="34" charset="0"/>
              </a:rPr>
              <a:t>H</a:t>
            </a:r>
            <a:r>
              <a:rPr lang="en-GB" sz="1800" dirty="0">
                <a:effectLst/>
                <a:latin typeface="Calibri" panose="020F0502020204030204" pitchFamily="34" charset="0"/>
                <a:ea typeface="Calibri" panose="020F0502020204030204" pitchFamily="34" charset="0"/>
              </a:rPr>
              <a:t>aving the tables secure frees up their working memory for newer, more challenging tasks at hand.</a:t>
            </a:r>
            <a:endParaRPr lang="en-GB" dirty="0">
              <a:solidFill>
                <a:srgbClr val="000000"/>
              </a:solidFill>
              <a:latin typeface="Noto Sans Symbols"/>
              <a:ea typeface="Noto Sans Symbols"/>
              <a:cs typeface="Noto Sans Symbols"/>
            </a:endParaRPr>
          </a:p>
          <a:p>
            <a:pPr marL="342900" lvl="0" indent="-342900">
              <a:lnSpc>
                <a:spcPct val="107000"/>
              </a:lnSpc>
              <a:spcAft>
                <a:spcPts val="800"/>
              </a:spcAft>
              <a:buFont typeface="Arial" panose="020B0604020202020204" pitchFamily="34" charset="0"/>
              <a:buChar char="●"/>
            </a:pPr>
            <a:r>
              <a:rPr lang="en-GB" sz="1800" dirty="0">
                <a:solidFill>
                  <a:srgbClr val="000000"/>
                </a:solidFill>
                <a:effectLst/>
                <a:latin typeface="Noto Sans Symbols"/>
                <a:ea typeface="Noto Sans Symbols"/>
                <a:cs typeface="Noto Sans Symbols"/>
              </a:rPr>
              <a:t>In the two-week period beginning June 2027</a:t>
            </a:r>
            <a:endParaRPr lang="en-GB" sz="1800" dirty="0">
              <a:effectLst/>
              <a:latin typeface="Noto Sans Symbols"/>
              <a:ea typeface="Noto Sans Symbols"/>
              <a:cs typeface="Noto Sans Symbols"/>
            </a:endParaRPr>
          </a:p>
        </p:txBody>
      </p:sp>
      <p:pic>
        <p:nvPicPr>
          <p:cNvPr id="9" name="Picture 2" descr="Kingfisher Bird Free Transparent Image HD Transparent HQ PNG Download |  FreePNGImg">
            <a:extLst>
              <a:ext uri="{FF2B5EF4-FFF2-40B4-BE49-F238E27FC236}">
                <a16:creationId xmlns:a16="http://schemas.microsoft.com/office/drawing/2014/main" id="{0B139A55-36C4-E66A-3564-E628608A9B4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90006" y="4029604"/>
            <a:ext cx="4239321" cy="28283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30630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8026DBC-CC3D-6E3E-A1F1-C17400876CA3}"/>
              </a:ext>
            </a:extLst>
          </p:cNvPr>
          <p:cNvSpPr>
            <a:spLocks noGrp="1"/>
          </p:cNvSpPr>
          <p:nvPr>
            <p:ph idx="1"/>
          </p:nvPr>
        </p:nvSpPr>
        <p:spPr/>
        <p:txBody>
          <a:bodyPr/>
          <a:lstStyle/>
          <a:p>
            <a:pPr fontAlgn="t"/>
            <a:r>
              <a:rPr lang="en-GB" dirty="0"/>
              <a:t>Additionally, the following links below are helpful </a:t>
            </a:r>
            <a:r>
              <a:rPr lang="en-GB"/>
              <a:t>to practice </a:t>
            </a:r>
            <a:r>
              <a:rPr lang="en-GB" dirty="0"/>
              <a:t>for the MTC:</a:t>
            </a:r>
          </a:p>
          <a:p>
            <a:pPr fontAlgn="t"/>
            <a:r>
              <a:rPr lang="en-GB" dirty="0">
                <a:hlinkClick r:id="rId2"/>
              </a:rPr>
              <a:t>Super Movers: Times Tables Collection</a:t>
            </a:r>
            <a:r>
              <a:rPr lang="en-GB" dirty="0"/>
              <a:t> </a:t>
            </a:r>
          </a:p>
          <a:p>
            <a:pPr fontAlgn="t"/>
            <a:r>
              <a:rPr lang="en-GB" dirty="0">
                <a:hlinkClick r:id="rId3"/>
              </a:rPr>
              <a:t>https://www.youtube.com/@MrWalkerMrWalker</a:t>
            </a:r>
            <a:r>
              <a:rPr lang="en-GB" dirty="0"/>
              <a:t> (times tables songs)</a:t>
            </a:r>
            <a:endParaRPr lang="en-GB" dirty="0">
              <a:hlinkClick r:id="rId4"/>
            </a:endParaRPr>
          </a:p>
          <a:p>
            <a:pPr fontAlgn="t"/>
            <a:r>
              <a:rPr lang="en-GB" dirty="0">
                <a:hlinkClick r:id="rId4"/>
              </a:rPr>
              <a:t>Daily 10 - Mental Maths Challenge - </a:t>
            </a:r>
            <a:r>
              <a:rPr lang="en-GB" dirty="0" err="1">
                <a:hlinkClick r:id="rId4"/>
              </a:rPr>
              <a:t>Topmarks</a:t>
            </a:r>
            <a:endParaRPr lang="en-GB" dirty="0"/>
          </a:p>
          <a:p>
            <a:pPr fontAlgn="t"/>
            <a:r>
              <a:rPr lang="en-GB" dirty="0">
                <a:hlinkClick r:id="rId5"/>
              </a:rPr>
              <a:t>Hit the Button - Quick fire maths practise for 6-11 year olds</a:t>
            </a:r>
            <a:endParaRPr lang="en-GB" dirty="0"/>
          </a:p>
          <a:p>
            <a:pPr fontAlgn="t"/>
            <a:r>
              <a:rPr lang="en-GB" dirty="0">
                <a:hlinkClick r:id="rId6"/>
              </a:rPr>
              <a:t>Year 4, Key Stage 2, Practice Times Tables Tests (Multiplication Tables Check)</a:t>
            </a:r>
            <a:endParaRPr lang="en-GB" dirty="0"/>
          </a:p>
          <a:p>
            <a:pPr fontAlgn="t"/>
            <a:r>
              <a:rPr lang="en-GB" dirty="0">
                <a:hlinkClick r:id="rId7"/>
              </a:rPr>
              <a:t>MTC - Multiplication Tables Check - URBrainy.com</a:t>
            </a:r>
            <a:endParaRPr lang="en-GB" dirty="0"/>
          </a:p>
          <a:p>
            <a:pPr fontAlgn="t"/>
            <a:r>
              <a:rPr lang="en-GB" dirty="0">
                <a:hlinkClick r:id="rId8"/>
              </a:rPr>
              <a:t>https://www.timestables.co.uk/</a:t>
            </a:r>
            <a:r>
              <a:rPr lang="en-GB" dirty="0"/>
              <a:t> </a:t>
            </a:r>
          </a:p>
          <a:p>
            <a:endParaRPr lang="en-GB" dirty="0"/>
          </a:p>
        </p:txBody>
      </p:sp>
      <p:pic>
        <p:nvPicPr>
          <p:cNvPr id="4" name="Picture 2" descr="Kingfisher Bird Free Transparent Image HD Transparent HQ PNG Download |  FreePNGImg">
            <a:extLst>
              <a:ext uri="{FF2B5EF4-FFF2-40B4-BE49-F238E27FC236}">
                <a16:creationId xmlns:a16="http://schemas.microsoft.com/office/drawing/2014/main" id="{F6328387-4153-CC96-A1F0-3AC559A58DC8}"/>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090006" y="4029604"/>
            <a:ext cx="4239321" cy="28283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426412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4CB879B-84F4-F4D2-D2BE-9675726CC641}"/>
              </a:ext>
            </a:extLst>
          </p:cNvPr>
          <p:cNvSpPr>
            <a:spLocks noGrp="1"/>
          </p:cNvSpPr>
          <p:nvPr>
            <p:ph type="ctrTitle"/>
          </p:nvPr>
        </p:nvSpPr>
        <p:spPr>
          <a:xfrm>
            <a:off x="2333297" y="87001"/>
            <a:ext cx="6605751" cy="1646302"/>
          </a:xfrm>
        </p:spPr>
        <p:txBody>
          <a:bodyPr/>
          <a:lstStyle/>
          <a:p>
            <a:pPr algn="ctr" eaLnBrk="1" fontAlgn="auto" hangingPunct="1">
              <a:spcAft>
                <a:spcPts val="0"/>
              </a:spcAft>
              <a:defRPr/>
            </a:pPr>
            <a:r>
              <a:rPr lang="en-GB" sz="8000" dirty="0">
                <a:solidFill>
                  <a:schemeClr val="tx1"/>
                </a:solidFill>
                <a:latin typeface="Comic Sans MS" panose="030F0702030302020204" pitchFamily="66" charset="0"/>
              </a:rPr>
              <a:t>Contact</a:t>
            </a:r>
          </a:p>
        </p:txBody>
      </p:sp>
      <p:sp>
        <p:nvSpPr>
          <p:cNvPr id="16387" name="Subtitle 2">
            <a:extLst>
              <a:ext uri="{FF2B5EF4-FFF2-40B4-BE49-F238E27FC236}">
                <a16:creationId xmlns:a16="http://schemas.microsoft.com/office/drawing/2014/main" id="{9638E956-6A2E-9713-BA59-2E07593D34D5}"/>
              </a:ext>
            </a:extLst>
          </p:cNvPr>
          <p:cNvSpPr>
            <a:spLocks noGrp="1"/>
          </p:cNvSpPr>
          <p:nvPr>
            <p:ph type="subTitle" idx="1"/>
          </p:nvPr>
        </p:nvSpPr>
        <p:spPr>
          <a:xfrm>
            <a:off x="2754775" y="2475128"/>
            <a:ext cx="6605751" cy="4681452"/>
          </a:xfrm>
        </p:spPr>
        <p:txBody>
          <a:bodyPr>
            <a:normAutofit/>
          </a:bodyPr>
          <a:lstStyle/>
          <a:p>
            <a:pPr marL="571500" marR="0" indent="-571500" algn="l" eaLnBrk="1" hangingPunct="1">
              <a:buFont typeface="Arial" panose="020B0604020202020204" pitchFamily="34" charset="0"/>
              <a:buChar char="•"/>
            </a:pPr>
            <a:r>
              <a:rPr lang="en-GB" altLang="en-US" sz="3000" dirty="0">
                <a:solidFill>
                  <a:schemeClr val="tx1"/>
                </a:solidFill>
                <a:latin typeface="Comic Sans MS" panose="030F0702030302020204" pitchFamily="66" charset="0"/>
              </a:rPr>
              <a:t>Through the office – 01707 322589 or admin@stjohns561.herts.sch.uk</a:t>
            </a:r>
          </a:p>
          <a:p>
            <a:pPr marL="571500" marR="0" indent="-571500" algn="l" eaLnBrk="1" hangingPunct="1">
              <a:buFont typeface="Arial" panose="020B0604020202020204" pitchFamily="34" charset="0"/>
              <a:buChar char="•"/>
            </a:pPr>
            <a:r>
              <a:rPr lang="en-GB" altLang="en-US" sz="3000" dirty="0">
                <a:solidFill>
                  <a:schemeClr val="tx1"/>
                </a:solidFill>
                <a:latin typeface="Comic Sans MS" panose="030F0702030302020204" pitchFamily="66" charset="0"/>
              </a:rPr>
              <a:t>A note via your child</a:t>
            </a:r>
          </a:p>
          <a:p>
            <a:pPr marL="571500" marR="0" indent="-571500" algn="l" eaLnBrk="1" hangingPunct="1">
              <a:buFont typeface="Arial" panose="020B0604020202020204" pitchFamily="34" charset="0"/>
              <a:buChar char="•"/>
            </a:pPr>
            <a:r>
              <a:rPr lang="en-GB" altLang="en-US" sz="3000" dirty="0">
                <a:solidFill>
                  <a:schemeClr val="tx1"/>
                </a:solidFill>
                <a:latin typeface="Comic Sans MS" panose="030F0702030302020204" pitchFamily="66" charset="0"/>
              </a:rPr>
              <a:t>A meeting before or after school (grab me at the classroom door at 3:15pm to organise!)</a:t>
            </a:r>
          </a:p>
        </p:txBody>
      </p:sp>
      <p:pic>
        <p:nvPicPr>
          <p:cNvPr id="2" name="Picture 2" descr="Kingfisher Bird Free Transparent Image HD Transparent HQ PNG Download |  FreePNGImg">
            <a:extLst>
              <a:ext uri="{FF2B5EF4-FFF2-40B4-BE49-F238E27FC236}">
                <a16:creationId xmlns:a16="http://schemas.microsoft.com/office/drawing/2014/main" id="{69286CBB-6FBF-7F71-3555-FA22CCEF5A0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90006" y="4029604"/>
            <a:ext cx="4239321" cy="282839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descr="Kingfisher Bird Free Transparent Image HD Transparent HQ PNG Download |  FreePNGImg">
            <a:extLst>
              <a:ext uri="{FF2B5EF4-FFF2-40B4-BE49-F238E27FC236}">
                <a16:creationId xmlns:a16="http://schemas.microsoft.com/office/drawing/2014/main" id="{9C635C5A-1158-D680-A43F-CF8D06B5831A}"/>
              </a:ext>
            </a:extLst>
          </p:cNvPr>
          <p:cNvPicPr>
            <a:picLocks noChangeAspect="1" noChangeArrowheads="1"/>
          </p:cNvPicPr>
          <p:nvPr/>
        </p:nvPicPr>
        <p:blipFill>
          <a:blip r:embed="rId2">
            <a:duotone>
              <a:schemeClr val="accent1">
                <a:shade val="45000"/>
                <a:satMod val="135000"/>
              </a:schemeClr>
              <a:prstClr val="white"/>
            </a:duotone>
            <a:extLst>
              <a:ext uri="{28A0092B-C50C-407E-A947-70E740481C1C}">
                <a14:useLocalDpi xmlns:a14="http://schemas.microsoft.com/office/drawing/2010/main" val="0"/>
              </a:ext>
            </a:extLst>
          </a:blip>
          <a:srcRect l="9091" t="12904" b="10487"/>
          <a:stretch/>
        </p:blipFill>
        <p:spPr bwMode="auto">
          <a:xfrm>
            <a:off x="1" y="10"/>
            <a:ext cx="12191999" cy="6857990"/>
          </a:xfrm>
          <a:prstGeom prst="rect">
            <a:avLst/>
          </a:prstGeom>
          <a:noFill/>
          <a:extLst>
            <a:ext uri="{909E8E84-426E-40DD-AFC4-6F175D3DCCD1}">
              <a14:hiddenFill xmlns:a14="http://schemas.microsoft.com/office/drawing/2010/main">
                <a:solidFill>
                  <a:srgbClr val="FFFFFF"/>
                </a:solidFill>
              </a14:hiddenFill>
            </a:ext>
          </a:extLst>
        </p:spPr>
      </p:pic>
      <p:sp>
        <p:nvSpPr>
          <p:cNvPr id="9" name="Isosceles Triangle 8">
            <a:extLst>
              <a:ext uri="{FF2B5EF4-FFF2-40B4-BE49-F238E27FC236}">
                <a16:creationId xmlns:a16="http://schemas.microsoft.com/office/drawing/2014/main" id="{F5F0CD5C-72F3-4090-8A69-8E15CB432A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1" name="Parallelogram 10">
            <a:extLst>
              <a:ext uri="{FF2B5EF4-FFF2-40B4-BE49-F238E27FC236}">
                <a16:creationId xmlns:a16="http://schemas.microsoft.com/office/drawing/2014/main" id="{217496A2-9394-4FB7-BA0E-717D2D2E7A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33800" y="0"/>
            <a:ext cx="7315200" cy="6858000"/>
          </a:xfrm>
          <a:prstGeom prst="parallelogram">
            <a:avLst>
              <a:gd name="adj" fmla="val 15925"/>
            </a:avLst>
          </a:prstGeom>
          <a:solidFill>
            <a:schemeClr val="bg1">
              <a:alpha val="87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3" name="Straight Connector 12">
            <a:extLst>
              <a:ext uri="{FF2B5EF4-FFF2-40B4-BE49-F238E27FC236}">
                <a16:creationId xmlns:a16="http://schemas.microsoft.com/office/drawing/2014/main" id="{D02CF681-4765-4E88-802F-B2474DCD516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5" name="Straight Connector 14">
            <a:extLst>
              <a:ext uri="{FF2B5EF4-FFF2-40B4-BE49-F238E27FC236}">
                <a16:creationId xmlns:a16="http://schemas.microsoft.com/office/drawing/2014/main" id="{3D57B2BA-243C-45C7-A5D8-46CA719437F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7" name="Rectangle 23">
            <a:extLst>
              <a:ext uri="{FF2B5EF4-FFF2-40B4-BE49-F238E27FC236}">
                <a16:creationId xmlns:a16="http://schemas.microsoft.com/office/drawing/2014/main" id="{67374FB5-CBB7-46FF-95B5-2251BC6856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Rectangle 25">
            <a:extLst>
              <a:ext uri="{FF2B5EF4-FFF2-40B4-BE49-F238E27FC236}">
                <a16:creationId xmlns:a16="http://schemas.microsoft.com/office/drawing/2014/main" id="{34BCEAB7-D9E0-40A4-9254-8593BD346E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1" name="Isosceles Triangle 20">
            <a:extLst>
              <a:ext uri="{FF2B5EF4-FFF2-40B4-BE49-F238E27FC236}">
                <a16:creationId xmlns:a16="http://schemas.microsoft.com/office/drawing/2014/main" id="{D567A354-BB63-405C-8E5F-2F510E670F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 name="Title 3">
            <a:extLst>
              <a:ext uri="{FF2B5EF4-FFF2-40B4-BE49-F238E27FC236}">
                <a16:creationId xmlns:a16="http://schemas.microsoft.com/office/drawing/2014/main" id="{B7FF528C-865D-05F8-B7E0-91675879CFD1}"/>
              </a:ext>
            </a:extLst>
          </p:cNvPr>
          <p:cNvSpPr>
            <a:spLocks noGrp="1"/>
          </p:cNvSpPr>
          <p:nvPr>
            <p:ph type="ctrTitle"/>
          </p:nvPr>
        </p:nvSpPr>
        <p:spPr>
          <a:xfrm>
            <a:off x="4791450" y="1678665"/>
            <a:ext cx="4482553" cy="2369131"/>
          </a:xfrm>
        </p:spPr>
        <p:txBody>
          <a:bodyPr>
            <a:normAutofit/>
          </a:bodyPr>
          <a:lstStyle/>
          <a:p>
            <a:pPr eaLnBrk="1" fontAlgn="auto" hangingPunct="1">
              <a:spcAft>
                <a:spcPts val="0"/>
              </a:spcAft>
              <a:defRPr/>
            </a:pPr>
            <a:r>
              <a:rPr lang="en-GB">
                <a:latin typeface="Comic Sans MS" panose="030F0702030302020204" pitchFamily="66" charset="0"/>
              </a:rPr>
              <a:t>Thank you for your time</a:t>
            </a:r>
          </a:p>
        </p:txBody>
      </p:sp>
      <p:sp>
        <p:nvSpPr>
          <p:cNvPr id="23" name="Rectangle 27">
            <a:extLst>
              <a:ext uri="{FF2B5EF4-FFF2-40B4-BE49-F238E27FC236}">
                <a16:creationId xmlns:a16="http://schemas.microsoft.com/office/drawing/2014/main" id="{9185A8D7-2F20-4F7A-97BE-21DB1654C7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Rectangle 28">
            <a:extLst>
              <a:ext uri="{FF2B5EF4-FFF2-40B4-BE49-F238E27FC236}">
                <a16:creationId xmlns:a16="http://schemas.microsoft.com/office/drawing/2014/main" id="{CB65BD56-22B3-4E13-BFCA-B8E8BEB92D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Rectangle 29">
            <a:extLst>
              <a:ext uri="{FF2B5EF4-FFF2-40B4-BE49-F238E27FC236}">
                <a16:creationId xmlns:a16="http://schemas.microsoft.com/office/drawing/2014/main" id="{6790ED68-BCA0-4247-A72F-1CB85DF068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9" name="Isosceles Triangle 28">
            <a:extLst>
              <a:ext uri="{FF2B5EF4-FFF2-40B4-BE49-F238E27FC236}">
                <a16:creationId xmlns:a16="http://schemas.microsoft.com/office/drawing/2014/main" id="{DD0F2B3F-DC55-4FA7-B667-1ACD079209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7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TM02900688[[fn=Facet]]</Template>
  <TotalTime>1488</TotalTime>
  <Words>756</Words>
  <Application>Microsoft Office PowerPoint</Application>
  <PresentationFormat>Widescreen</PresentationFormat>
  <Paragraphs>79</Paragraphs>
  <Slides>13</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13</vt:i4>
      </vt:variant>
    </vt:vector>
  </HeadingPairs>
  <TitlesOfParts>
    <vt:vector size="21" baseType="lpstr">
      <vt:lpstr>Arial</vt:lpstr>
      <vt:lpstr>Calibri</vt:lpstr>
      <vt:lpstr>Comic Sans MS</vt:lpstr>
      <vt:lpstr>Noto Sans Symbols</vt:lpstr>
      <vt:lpstr>NTPreCursive</vt:lpstr>
      <vt:lpstr>Trebuchet MS</vt:lpstr>
      <vt:lpstr>Wingdings 3</vt:lpstr>
      <vt:lpstr>Facet</vt:lpstr>
      <vt:lpstr>Welcome to Kingfisher class</vt:lpstr>
      <vt:lpstr>Routine</vt:lpstr>
      <vt:lpstr>Daily equipment </vt:lpstr>
      <vt:lpstr>PowerPoint Presentation</vt:lpstr>
      <vt:lpstr>PowerPoint Presentation</vt:lpstr>
      <vt:lpstr>Free School Meals</vt:lpstr>
      <vt:lpstr>Expectations </vt:lpstr>
      <vt:lpstr>Friendships</vt:lpstr>
      <vt:lpstr>Help at home</vt:lpstr>
      <vt:lpstr>PowerPoint Presentation</vt:lpstr>
      <vt:lpstr>PowerPoint Presentation</vt:lpstr>
      <vt:lpstr>Contact</vt:lpstr>
      <vt:lpstr>Thank you for your time</vt:lpstr>
    </vt:vector>
  </TitlesOfParts>
  <Company>RM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Class 4</dc:title>
  <dc:creator>RNg</dc:creator>
  <cp:lastModifiedBy>Nicola Youngs</cp:lastModifiedBy>
  <cp:revision>31</cp:revision>
  <cp:lastPrinted>2018-09-10T13:29:45Z</cp:lastPrinted>
  <dcterms:created xsi:type="dcterms:W3CDTF">2018-09-05T16:24:22Z</dcterms:created>
  <dcterms:modified xsi:type="dcterms:W3CDTF">2026-09-05T14:14:42Z</dcterms:modified>
</cp:coreProperties>
</file>